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93" r:id="rId6"/>
    <p:sldId id="302" r:id="rId7"/>
    <p:sldId id="307" r:id="rId8"/>
    <p:sldId id="303" r:id="rId9"/>
    <p:sldId id="262" r:id="rId10"/>
    <p:sldId id="304" r:id="rId11"/>
    <p:sldId id="308" r:id="rId12"/>
    <p:sldId id="263" r:id="rId13"/>
    <p:sldId id="264" r:id="rId14"/>
    <p:sldId id="265" r:id="rId15"/>
    <p:sldId id="268" r:id="rId16"/>
    <p:sldId id="269" r:id="rId17"/>
    <p:sldId id="271" r:id="rId18"/>
    <p:sldId id="273" r:id="rId19"/>
    <p:sldId id="274" r:id="rId20"/>
    <p:sldId id="275" r:id="rId21"/>
    <p:sldId id="276" r:id="rId22"/>
    <p:sldId id="298" r:id="rId23"/>
    <p:sldId id="278" r:id="rId24"/>
    <p:sldId id="299" r:id="rId25"/>
    <p:sldId id="280" r:id="rId26"/>
    <p:sldId id="288" r:id="rId27"/>
    <p:sldId id="300" r:id="rId28"/>
    <p:sldId id="309" r:id="rId29"/>
    <p:sldId id="292" r:id="rId30"/>
    <p:sldId id="294" r:id="rId31"/>
    <p:sldId id="283" r:id="rId3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E7D8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94" y="-108"/>
      </p:cViewPr>
      <p:guideLst>
        <p:guide orient="horz" pos="29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3840F-7BDF-4070-AED6-115D0458A4EA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D68D0-7B20-478F-8E3C-721FC963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260F-FDEB-419E-A354-CA9ACF7AB95A}" type="datetimeFigureOut">
              <a:rPr lang="en-MY" smtClean="0"/>
              <a:pPr/>
              <a:t>14/11/2014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79E5-0449-49A1-9240-19534BE6CA9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8082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super visor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1</a:t>
            </a:fld>
            <a:endParaRPr lang="en-M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should be summary of the results, conclusion</a:t>
            </a:r>
            <a:r>
              <a:rPr lang="en-US" baseline="0" dirty="0" smtClean="0"/>
              <a:t> related to the study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28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mentioning for the complexity or modulation/mapping</a:t>
            </a:r>
            <a:r>
              <a:rPr lang="en-US" baseline="0" dirty="0" smtClean="0"/>
              <a:t> technique or the </a:t>
            </a:r>
            <a:r>
              <a:rPr lang="en-US" baseline="0" dirty="0" smtClean="0">
                <a:solidFill>
                  <a:srgbClr val="FF0000"/>
                </a:solidFill>
              </a:rPr>
              <a:t>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3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 which</a:t>
            </a:r>
            <a:r>
              <a:rPr lang="en-US" baseline="0" dirty="0" smtClean="0"/>
              <a:t> part of the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4</a:t>
            </a:fld>
            <a:endParaRPr lang="en-M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dash and the cross with large</a:t>
            </a:r>
            <a:r>
              <a:rPr lang="en-US" baseline="0" dirty="0" smtClean="0"/>
              <a:t> font,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5</a:t>
            </a:fld>
            <a:endParaRPr lang="en-M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Forget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to be the same of the 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9</a:t>
            </a:fld>
            <a:endParaRPr lang="en-M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clipping equation, more details about the new phase rotation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10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20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Font must be larger, put title to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79E5-0449-49A1-9240-19534BE6CA9D}" type="slidenum">
              <a:rPr lang="en-MY" smtClean="0"/>
              <a:pPr/>
              <a:t>22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4D54-A2F0-40AA-B63E-E9A2911FB30E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C4D9-D451-4798-AB06-DAF0353C6D9D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7AB-C4CD-45C9-ABA2-A4F4E06AB01C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E5BD-5503-4B50-A23F-0B218E854F46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C0D8-B3CD-4E7D-BBFA-F43DE4789261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A024-47F3-4536-97F6-BF3C80503FB6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2073-03B6-4319-9F91-A2B27036D585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08FA-40B5-43CF-B9FF-7014DC0C2F4D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581B-1BF1-4B64-9318-A747BCE0800A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643A-A8EA-44E8-9395-51DA7E3CAE4E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D64E-7CF8-4D23-806D-7A9D20FF6B83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CEAD43-6630-457F-A1C6-6125B501E960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29.xml"/><Relationship Id="rId4" Type="http://schemas.openxmlformats.org/officeDocument/2006/relationships/slide" Target="slide8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yadi\Document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9333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51720" y="3581400"/>
            <a:ext cx="5472608" cy="2743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Montadar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Abas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Taher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P54852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Supervisors: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Mandeep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Jit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Mahamod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Ismail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Prof. Salina Abdul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endParaRPr lang="en-US" sz="2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MT Islam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0"/>
            <a:ext cx="8077200" cy="1066798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/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Efficient And Low Complexity Peak To Average Power Ratio Reduction Methods For Orthogonal Frequency Division Multiplexing Based Wireless System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pPr/>
              <a:t>1</a:t>
            </a:fld>
            <a:endParaRPr lang="en-US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Contributions</a:t>
            </a:r>
            <a:endParaRPr lang="en-MY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clipping method,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a new equation for the soft limiter has been introduced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phase rotation mechanism,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instead of multiple PRV, only one PRV was employed and the data will be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slided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 over that only one PRV.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constellation shaping method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based on random variable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7884368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2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92480" cy="5616624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This research adopts the following methodology. It is worth mentioning that all contributions of this work share a similar methodology as discussed below: </a:t>
            </a:r>
          </a:p>
          <a:p>
            <a:pPr>
              <a:buNone/>
            </a:pPr>
            <a:r>
              <a:rPr lang="en-US" sz="29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Defining the problem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problem of the PAPR is explained in chapter II. </a:t>
            </a:r>
          </a:p>
          <a:p>
            <a:pPr>
              <a:buNone/>
            </a:pP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Problem statement: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According to the literature survey,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problem statement was formed and the conceptual approach and problem formulation will be done accordingly. </a:t>
            </a:r>
          </a:p>
          <a:p>
            <a:pPr>
              <a:buNone/>
            </a:pP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Design specifications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important parameters that directly affect the PAPR values will be specified according to the standards. The standard parameters are shown as tables in chapters III</a:t>
            </a:r>
          </a:p>
          <a:p>
            <a:pPr>
              <a:buNone/>
            </a:pP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iv. Mathematical model 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There are three novel techniques in this thesis; SI-SAC,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SSLM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RV-CR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After specifying the design parameters, the mathematical formulation of each technique is developed.</a:t>
            </a:r>
          </a:p>
          <a:p>
            <a:pPr>
              <a:buNone/>
            </a:pP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v. Simulation model 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the mathematical model in the fourth step, a simulation model was developed for each technique. </a:t>
            </a:r>
          </a:p>
          <a:p>
            <a:pPr>
              <a:buNone/>
            </a:pP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vi. Simulation and validation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simulation and validation is to find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plots for the PAPR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beside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BER-performance plots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PSD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-performance plots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vii. Performance analysis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analysis of the performance is represented by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BER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PSD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plots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816424" cy="438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Methodology</a:t>
            </a:r>
            <a:endParaRPr lang="en-MY" b="1" dirty="0"/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740352" y="6381328"/>
            <a:ext cx="576064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8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sz="2800" dirty="0" smtClean="0"/>
              <a:t>In the conventional amplitude clipping scheme, </a:t>
            </a:r>
          </a:p>
          <a:p>
            <a:pPr>
              <a:buNone/>
            </a:pPr>
            <a:r>
              <a:rPr lang="en-US" sz="2800" dirty="0" smtClean="0"/>
              <a:t>-The </a:t>
            </a:r>
            <a:r>
              <a:rPr lang="en-US" sz="2800" dirty="0" smtClean="0">
                <a:solidFill>
                  <a:srgbClr val="FF0000"/>
                </a:solidFill>
              </a:rPr>
              <a:t>number of samples that are clipped is unknown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-The </a:t>
            </a:r>
            <a:r>
              <a:rPr lang="en-US" sz="2800" dirty="0" smtClean="0">
                <a:solidFill>
                  <a:srgbClr val="FF0000"/>
                </a:solidFill>
              </a:rPr>
              <a:t>original amplitudes of the clipped samples  are also unknown</a:t>
            </a:r>
            <a:r>
              <a:rPr lang="en-US" sz="2800" dirty="0" smtClean="0"/>
              <a:t>. </a:t>
            </a:r>
          </a:p>
          <a:p>
            <a:pPr>
              <a:buNone/>
            </a:pPr>
            <a:r>
              <a:rPr lang="en-US" sz="2800" dirty="0" smtClean="0"/>
              <a:t>For </a:t>
            </a:r>
            <a:r>
              <a:rPr lang="en-US" sz="2800" dirty="0" smtClean="0"/>
              <a:t>these reasons, </a:t>
            </a:r>
            <a:r>
              <a:rPr lang="en-US" sz="2800" dirty="0" smtClean="0"/>
              <a:t>we do not expect accurate values to be recovered at the receiver side without the use of </a:t>
            </a:r>
            <a:r>
              <a:rPr lang="en-US" sz="2800" dirty="0" smtClean="0">
                <a:solidFill>
                  <a:srgbClr val="FF0000"/>
                </a:solidFill>
              </a:rPr>
              <a:t>expensive components </a:t>
            </a:r>
            <a:r>
              <a:rPr lang="en-US" sz="2800" dirty="0" smtClean="0"/>
              <a:t>in the transmitter and/or the receiver.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66088"/>
            <a:ext cx="8229600" cy="438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Side information-supported amplitude clipping (SI-SAC)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67200"/>
          </a:xfrm>
        </p:spPr>
        <p:txBody>
          <a:bodyPr/>
          <a:lstStyle/>
          <a:p>
            <a:r>
              <a:rPr lang="en-US" sz="2800" dirty="0" smtClean="0"/>
              <a:t>We propose a method </a:t>
            </a:r>
            <a:r>
              <a:rPr lang="en-US" sz="2800" dirty="0" smtClean="0">
                <a:solidFill>
                  <a:srgbClr val="00B050"/>
                </a:solidFill>
              </a:rPr>
              <a:t>to determine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-The </a:t>
            </a:r>
            <a:r>
              <a:rPr lang="en-US" sz="2800" dirty="0" smtClean="0">
                <a:solidFill>
                  <a:srgbClr val="00B050"/>
                </a:solidFill>
              </a:rPr>
              <a:t>number of samples that are clipped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-The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location of each clipped sample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original amplitude of each clipped sample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-to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send these information as side information to the receiver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u="sng" dirty="0" smtClean="0"/>
              <a:t>such that the receiver could recover the original signal’s samples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08720"/>
            <a:ext cx="8229600" cy="438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Side information-supported amplitude clipping (SI-SAC)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4664"/>
            <a:ext cx="8229600" cy="438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Side information-supported amplitude clipping (SI-SAC)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9320" y="908720"/>
            <a:ext cx="1752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Old-function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920388"/>
            <a:ext cx="2133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proposed-function</a:t>
            </a:r>
            <a:endParaRPr lang="en-MY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47664" y="1505744"/>
          <a:ext cx="3000333" cy="792088"/>
        </p:xfrm>
        <a:graphic>
          <a:graphicData uri="http://schemas.openxmlformats.org/presentationml/2006/ole">
            <p:oleObj spid="_x0000_s43009" name="Equation" r:id="rId3" imgW="1587240" imgH="41904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652120" y="1370964"/>
          <a:ext cx="2123470" cy="1008112"/>
        </p:xfrm>
        <a:graphic>
          <a:graphicData uri="http://schemas.openxmlformats.org/presentationml/2006/ole">
            <p:oleObj spid="_x0000_s43010" name="Equation" r:id="rId4" imgW="1257120" imgH="596880" progId="Equation.DSMT4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547664" y="1433736"/>
            <a:ext cx="295232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42884" y="1361728"/>
            <a:ext cx="2088232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>
            <a:off x="4499992" y="1865784"/>
            <a:ext cx="11428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on Button: Return 12">
            <a:hlinkClick r:id="rId5" action="ppaction://hlinksldjump" highlightClick="1"/>
          </p:cNvPr>
          <p:cNvSpPr/>
          <p:nvPr/>
        </p:nvSpPr>
        <p:spPr>
          <a:xfrm>
            <a:off x="7740352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Return 13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Callout 18"/>
          <p:cNvSpPr/>
          <p:nvPr/>
        </p:nvSpPr>
        <p:spPr>
          <a:xfrm>
            <a:off x="611560" y="2420888"/>
            <a:ext cx="3528392" cy="40324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function </a:t>
            </a:r>
            <a:r>
              <a:rPr lang="en-US" sz="1400" dirty="0" err="1" smtClean="0"/>
              <a:t>clipped_ofdm</a:t>
            </a:r>
            <a:r>
              <a:rPr lang="en-US" sz="1400" dirty="0" smtClean="0"/>
              <a:t>=</a:t>
            </a:r>
            <a:r>
              <a:rPr lang="en-US" sz="1400" dirty="0" err="1" smtClean="0"/>
              <a:t>nclip</a:t>
            </a:r>
            <a:r>
              <a:rPr lang="en-US" sz="1400" dirty="0" smtClean="0"/>
              <a:t>(</a:t>
            </a:r>
            <a:r>
              <a:rPr lang="en-US" sz="1400" dirty="0" err="1" smtClean="0"/>
              <a:t>x,r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N=length(x);</a:t>
            </a:r>
          </a:p>
          <a:p>
            <a:r>
              <a:rPr lang="en-US" sz="1400" dirty="0" smtClean="0"/>
              <a:t>A=r*(P(x)); % clipping level r=1.28</a:t>
            </a:r>
          </a:p>
          <a:p>
            <a:r>
              <a:rPr lang="en-US" sz="1400" dirty="0" err="1" smtClean="0"/>
              <a:t>x_clipped</a:t>
            </a:r>
            <a:r>
              <a:rPr lang="en-US" sz="1400" dirty="0" smtClean="0"/>
              <a:t>=abs(x);</a:t>
            </a:r>
          </a:p>
          <a:p>
            <a:r>
              <a:rPr lang="en-US" sz="1400" dirty="0" smtClean="0"/>
              <a:t>for u=</a:t>
            </a:r>
            <a:r>
              <a:rPr lang="en-US" sz="1400" dirty="0" err="1" smtClean="0"/>
              <a:t>1:N</a:t>
            </a:r>
            <a:endParaRPr lang="en-US" sz="1400" dirty="0" smtClean="0"/>
          </a:p>
          <a:p>
            <a:r>
              <a:rPr lang="en-US" sz="1400" dirty="0" smtClean="0"/>
              <a:t>    if </a:t>
            </a:r>
            <a:r>
              <a:rPr lang="en-US" sz="1400" dirty="0" err="1" smtClean="0"/>
              <a:t>x_clipped</a:t>
            </a:r>
            <a:r>
              <a:rPr lang="en-US" sz="1400" dirty="0" smtClean="0"/>
              <a:t>(u)&gt;A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x_clipped</a:t>
            </a:r>
            <a:r>
              <a:rPr lang="en-US" sz="1400" dirty="0" smtClean="0"/>
              <a:t>(u)=A;</a:t>
            </a:r>
          </a:p>
          <a:p>
            <a:r>
              <a:rPr lang="en-US" sz="1400" dirty="0" smtClean="0"/>
              <a:t>    end</a:t>
            </a:r>
          </a:p>
          <a:p>
            <a:r>
              <a:rPr lang="en-US" sz="1400" dirty="0" smtClean="0"/>
              <a:t>end</a:t>
            </a:r>
          </a:p>
          <a:p>
            <a:r>
              <a:rPr lang="en-US" sz="1400" dirty="0" err="1" smtClean="0"/>
              <a:t>clipped_ofdm</a:t>
            </a:r>
            <a:r>
              <a:rPr lang="en-US" sz="1400" dirty="0" smtClean="0"/>
              <a:t>=</a:t>
            </a:r>
            <a:r>
              <a:rPr lang="en-US" sz="1400" dirty="0" err="1" smtClean="0"/>
              <a:t>x_clipped</a:t>
            </a:r>
            <a:r>
              <a:rPr lang="en-US" sz="1400" dirty="0" smtClean="0"/>
              <a:t>.*exp(</a:t>
            </a:r>
            <a:r>
              <a:rPr lang="en-US" sz="1400" dirty="0" err="1" smtClean="0"/>
              <a:t>1j</a:t>
            </a:r>
            <a:r>
              <a:rPr lang="en-US" sz="1400" dirty="0" smtClean="0"/>
              <a:t>*angle(x));</a:t>
            </a:r>
          </a:p>
          <a:p>
            <a:pPr algn="ctr"/>
            <a:endParaRPr lang="en-US" sz="1400" dirty="0"/>
          </a:p>
        </p:txBody>
      </p:sp>
      <p:sp>
        <p:nvSpPr>
          <p:cNvPr id="20" name="Up Arrow Callout 19"/>
          <p:cNvSpPr/>
          <p:nvPr/>
        </p:nvSpPr>
        <p:spPr>
          <a:xfrm>
            <a:off x="4355976" y="2420888"/>
            <a:ext cx="4680520" cy="40324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function [</a:t>
            </a:r>
            <a:r>
              <a:rPr lang="en-US" sz="1400" dirty="0" err="1" smtClean="0"/>
              <a:t>sinfo</a:t>
            </a:r>
            <a:r>
              <a:rPr lang="en-US" sz="1400" dirty="0" smtClean="0"/>
              <a:t> A </a:t>
            </a:r>
            <a:r>
              <a:rPr lang="en-US" sz="1400" dirty="0" err="1" smtClean="0"/>
              <a:t>clipped_ofdm</a:t>
            </a:r>
            <a:r>
              <a:rPr lang="en-US" sz="1400" dirty="0" smtClean="0"/>
              <a:t>]=clip(</a:t>
            </a:r>
            <a:r>
              <a:rPr lang="en-US" sz="1400" dirty="0" err="1" smtClean="0"/>
              <a:t>x,B,a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N=length(x);</a:t>
            </a:r>
          </a:p>
          <a:p>
            <a:r>
              <a:rPr lang="en-US" sz="1400" dirty="0" smtClean="0"/>
              <a:t>A=a*(P(x)); % clipping level= input back off</a:t>
            </a:r>
          </a:p>
          <a:p>
            <a:r>
              <a:rPr lang="en-US" sz="1400" dirty="0" smtClean="0"/>
              <a:t>t=zeros(</a:t>
            </a:r>
            <a:r>
              <a:rPr lang="en-US" sz="1400" dirty="0" err="1" smtClean="0"/>
              <a:t>N,1</a:t>
            </a:r>
            <a:r>
              <a:rPr lang="en-US" sz="1400" dirty="0" smtClean="0"/>
              <a:t>);</a:t>
            </a:r>
          </a:p>
          <a:p>
            <a:r>
              <a:rPr lang="en-US" sz="1400" dirty="0" err="1" smtClean="0"/>
              <a:t>x_clipped_index</a:t>
            </a:r>
            <a:r>
              <a:rPr lang="en-US" sz="1400" dirty="0" smtClean="0"/>
              <a:t>=find(abs(x)&gt;=A);</a:t>
            </a:r>
          </a:p>
          <a:p>
            <a:r>
              <a:rPr lang="en-US" sz="1400" dirty="0" err="1" smtClean="0"/>
              <a:t>x_clipped</a:t>
            </a:r>
            <a:r>
              <a:rPr lang="en-US" sz="1400" dirty="0" smtClean="0"/>
              <a:t>=abs(x);</a:t>
            </a:r>
          </a:p>
          <a:p>
            <a:r>
              <a:rPr lang="en-US" sz="1400" dirty="0" err="1" smtClean="0"/>
              <a:t>x_clipped</a:t>
            </a:r>
            <a:r>
              <a:rPr lang="en-US" sz="1400" dirty="0" smtClean="0"/>
              <a:t>(</a:t>
            </a:r>
            <a:r>
              <a:rPr lang="en-US" sz="1400" dirty="0" err="1" smtClean="0"/>
              <a:t>x_clipped_index</a:t>
            </a:r>
            <a:r>
              <a:rPr lang="en-US" sz="1400" dirty="0" smtClean="0"/>
              <a:t>)=</a:t>
            </a:r>
            <a:r>
              <a:rPr lang="en-US" sz="1400" dirty="0" err="1" smtClean="0"/>
              <a:t>sqrt</a:t>
            </a:r>
            <a:r>
              <a:rPr lang="en-US" sz="1400" dirty="0" smtClean="0"/>
              <a:t>(</a:t>
            </a:r>
            <a:r>
              <a:rPr lang="en-US" sz="1400" dirty="0" err="1" smtClean="0"/>
              <a:t>x_clipped</a:t>
            </a:r>
            <a:r>
              <a:rPr lang="en-US" sz="1400" dirty="0" smtClean="0"/>
              <a:t>(</a:t>
            </a:r>
            <a:r>
              <a:rPr lang="en-US" sz="1400" dirty="0" err="1" smtClean="0"/>
              <a:t>x_clipped_index</a:t>
            </a:r>
            <a:r>
              <a:rPr lang="en-US" sz="1400" dirty="0" smtClean="0"/>
              <a:t>))/B;</a:t>
            </a:r>
          </a:p>
          <a:p>
            <a:r>
              <a:rPr lang="en-US" sz="1400" dirty="0" smtClean="0"/>
              <a:t>t(</a:t>
            </a:r>
            <a:r>
              <a:rPr lang="en-US" sz="1400" dirty="0" err="1" smtClean="0"/>
              <a:t>x_clipped_index</a:t>
            </a:r>
            <a:r>
              <a:rPr lang="en-US" sz="1400" dirty="0" smtClean="0"/>
              <a:t>)=(</a:t>
            </a:r>
            <a:r>
              <a:rPr lang="en-US" sz="1400" dirty="0" err="1" smtClean="0"/>
              <a:t>x_clipped_index</a:t>
            </a:r>
            <a:r>
              <a:rPr lang="en-US" sz="1400" dirty="0" smtClean="0"/>
              <a:t>);</a:t>
            </a:r>
          </a:p>
          <a:p>
            <a:r>
              <a:rPr lang="en-US" sz="1400" dirty="0" err="1" smtClean="0"/>
              <a:t>sinfo</a:t>
            </a:r>
            <a:r>
              <a:rPr lang="en-US" sz="1400" dirty="0" smtClean="0"/>
              <a:t>=t;</a:t>
            </a:r>
          </a:p>
          <a:p>
            <a:r>
              <a:rPr lang="en-US" sz="1400" dirty="0" err="1" smtClean="0"/>
              <a:t>clipped_ofdm</a:t>
            </a:r>
            <a:r>
              <a:rPr lang="en-US" sz="1400" dirty="0" smtClean="0"/>
              <a:t>=</a:t>
            </a:r>
            <a:r>
              <a:rPr lang="en-US" sz="1400" dirty="0" err="1" smtClean="0"/>
              <a:t>x_clipped</a:t>
            </a:r>
            <a:r>
              <a:rPr lang="en-US" sz="1400" dirty="0" smtClean="0"/>
              <a:t>.*exp(</a:t>
            </a:r>
            <a:r>
              <a:rPr lang="en-US" sz="1400" dirty="0" err="1" smtClean="0"/>
              <a:t>1j</a:t>
            </a:r>
            <a:r>
              <a:rPr lang="en-US" sz="1400" dirty="0" smtClean="0"/>
              <a:t>*angle(x</a:t>
            </a:r>
            <a:r>
              <a:rPr lang="en-US" sz="1400" dirty="0" smtClean="0"/>
              <a:t>));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en-MY" sz="2800" dirty="0" smtClean="0">
                <a:solidFill>
                  <a:srgbClr val="00B050"/>
                </a:solidFill>
              </a:rPr>
              <a:t>The major hindrances of SLM is the high computational complexity</a:t>
            </a:r>
            <a:r>
              <a:rPr lang="en-MY" sz="2800" dirty="0" smtClean="0"/>
              <a:t>. </a:t>
            </a:r>
          </a:p>
          <a:p>
            <a:endParaRPr lang="en-MY" sz="2800" dirty="0" smtClean="0"/>
          </a:p>
          <a:p>
            <a:r>
              <a:rPr lang="en-MY" sz="2800" dirty="0" smtClean="0">
                <a:solidFill>
                  <a:schemeClr val="accent5">
                    <a:lumMod val="75000"/>
                  </a:schemeClr>
                </a:solidFill>
              </a:rPr>
              <a:t>Thus, the number of IFFT blocks in the transmitter side will increase the computational complexity</a:t>
            </a:r>
            <a:r>
              <a:rPr lang="en-MY" sz="2800" dirty="0" smtClean="0"/>
              <a:t>,</a:t>
            </a:r>
          </a:p>
          <a:p>
            <a:pPr>
              <a:buNone/>
            </a:pPr>
            <a:endParaRPr lang="en-MY" sz="2800" dirty="0" smtClean="0"/>
          </a:p>
          <a:p>
            <a:r>
              <a:rPr lang="en-MY" sz="2800" dirty="0" smtClean="0">
                <a:solidFill>
                  <a:srgbClr val="FF0000"/>
                </a:solidFill>
              </a:rPr>
              <a:t>In other words, the number of additions and multiplications operations will be increased, therefore, the system will be not reliable</a:t>
            </a:r>
            <a:r>
              <a:rPr lang="en-MY" sz="28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00108"/>
            <a:ext cx="8229600" cy="438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Sliding Selected Mapping (SSLM)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452320" y="6309320"/>
            <a:ext cx="576064" cy="5486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450474" y="620688"/>
            <a:ext cx="737150" cy="2160240"/>
            <a:chOff x="685800" y="2362200"/>
            <a:chExt cx="1143000" cy="2362200"/>
          </a:xfrm>
        </p:grpSpPr>
        <p:cxnSp>
          <p:nvCxnSpPr>
            <p:cNvPr id="52" name="Straight Arrow Connector 4"/>
            <p:cNvCxnSpPr/>
            <p:nvPr/>
          </p:nvCxnSpPr>
          <p:spPr>
            <a:xfrm>
              <a:off x="762000" y="35052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"/>
            <p:cNvSpPr txBox="1"/>
            <p:nvPr/>
          </p:nvSpPr>
          <p:spPr>
            <a:xfrm>
              <a:off x="685800" y="3124200"/>
              <a:ext cx="990599" cy="104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Data from  </a:t>
              </a:r>
              <a:r>
                <a:rPr lang="en-US" sz="1400" b="1" dirty="0" err="1" smtClean="0"/>
                <a:t>mapper</a:t>
              </a:r>
              <a:endParaRPr lang="en-US" sz="1400" b="1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828800" y="2362200"/>
              <a:ext cx="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82623" y="764704"/>
            <a:ext cx="706341" cy="20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Select Lower PAPR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endCxn id="56" idx="2"/>
          </p:cNvCxnSpPr>
          <p:nvPr/>
        </p:nvCxnSpPr>
        <p:spPr>
          <a:xfrm>
            <a:off x="2116051" y="923542"/>
            <a:ext cx="372642" cy="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7" idx="2"/>
          </p:cNvCxnSpPr>
          <p:nvPr/>
        </p:nvCxnSpPr>
        <p:spPr>
          <a:xfrm>
            <a:off x="2123728" y="1412776"/>
            <a:ext cx="369471" cy="21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8" idx="2"/>
          </p:cNvCxnSpPr>
          <p:nvPr/>
        </p:nvCxnSpPr>
        <p:spPr>
          <a:xfrm flipV="1">
            <a:off x="2123728" y="2200341"/>
            <a:ext cx="368554" cy="4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23728" y="2636912"/>
            <a:ext cx="36004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36513" y="2649408"/>
            <a:ext cx="446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36513" y="2205948"/>
            <a:ext cx="446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36513" y="1429893"/>
            <a:ext cx="446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36513" y="931001"/>
            <a:ext cx="446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99593" y="3314597"/>
            <a:ext cx="2443262" cy="4024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Optimize the phase sequences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90402" y="931001"/>
            <a:ext cx="0" cy="2383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64754" y="1429893"/>
            <a:ext cx="0" cy="188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39106" y="2205948"/>
            <a:ext cx="0" cy="1108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13458" y="2649408"/>
            <a:ext cx="0" cy="665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562161" y="2760272"/>
            <a:ext cx="0" cy="55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2710864" y="2483110"/>
            <a:ext cx="5070" cy="8314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62161" y="2316813"/>
            <a:ext cx="0" cy="166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822392" y="1984218"/>
            <a:ext cx="0" cy="133037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562161" y="1984218"/>
            <a:ext cx="2602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62161" y="1540758"/>
            <a:ext cx="0" cy="443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562161" y="2483110"/>
            <a:ext cx="14870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971095" y="1263596"/>
            <a:ext cx="0" cy="205100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562161" y="1263596"/>
            <a:ext cx="40893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62161" y="1041866"/>
            <a:ext cx="0" cy="221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Flowchart: Summing Junction 55"/>
          <p:cNvSpPr/>
          <p:nvPr/>
        </p:nvSpPr>
        <p:spPr>
          <a:xfrm>
            <a:off x="2488693" y="819595"/>
            <a:ext cx="140523" cy="2095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Summing Junction 56"/>
          <p:cNvSpPr/>
          <p:nvPr/>
        </p:nvSpPr>
        <p:spPr>
          <a:xfrm>
            <a:off x="2493199" y="1329987"/>
            <a:ext cx="140523" cy="2095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Summing Junction 57"/>
          <p:cNvSpPr/>
          <p:nvPr/>
        </p:nvSpPr>
        <p:spPr>
          <a:xfrm>
            <a:off x="2492282" y="2095575"/>
            <a:ext cx="140523" cy="2095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Summing Junction 58"/>
          <p:cNvSpPr/>
          <p:nvPr/>
        </p:nvSpPr>
        <p:spPr>
          <a:xfrm>
            <a:off x="2492282" y="2541514"/>
            <a:ext cx="140523" cy="2095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449828" y="78317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IFFT</a:t>
            </a:r>
            <a:endParaRPr lang="en-US" sz="1400" dirty="0"/>
          </a:p>
        </p:txBody>
      </p:sp>
      <p:sp>
        <p:nvSpPr>
          <p:cNvPr id="96" name="Rectangle 95"/>
          <p:cNvSpPr/>
          <p:nvPr/>
        </p:nvSpPr>
        <p:spPr>
          <a:xfrm>
            <a:off x="1447948" y="1277308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IFFT</a:t>
            </a:r>
            <a:endParaRPr lang="en-US" sz="1400" dirty="0"/>
          </a:p>
        </p:txBody>
      </p:sp>
      <p:sp>
        <p:nvSpPr>
          <p:cNvPr id="97" name="Rectangle 96"/>
          <p:cNvSpPr/>
          <p:nvPr/>
        </p:nvSpPr>
        <p:spPr>
          <a:xfrm>
            <a:off x="1447948" y="2053132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IFFT</a:t>
            </a:r>
            <a:endParaRPr lang="en-US" sz="1400" dirty="0"/>
          </a:p>
        </p:txBody>
      </p:sp>
      <p:sp>
        <p:nvSpPr>
          <p:cNvPr id="98" name="Rectangle 97"/>
          <p:cNvSpPr/>
          <p:nvPr/>
        </p:nvSpPr>
        <p:spPr>
          <a:xfrm>
            <a:off x="1447948" y="2491848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IFFT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87624" y="9087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187624" y="14127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187624" y="22048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187624" y="26369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ight Bracket 106"/>
          <p:cNvSpPr/>
          <p:nvPr/>
        </p:nvSpPr>
        <p:spPr>
          <a:xfrm>
            <a:off x="3923928" y="548680"/>
            <a:ext cx="216024" cy="3096344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Bracket 108"/>
          <p:cNvSpPr/>
          <p:nvPr/>
        </p:nvSpPr>
        <p:spPr>
          <a:xfrm rot="10800000">
            <a:off x="4149188" y="548680"/>
            <a:ext cx="288032" cy="3096344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5"/>
          <p:cNvSpPr txBox="1"/>
          <p:nvPr/>
        </p:nvSpPr>
        <p:spPr>
          <a:xfrm>
            <a:off x="4211960" y="134076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Data from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mapper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16835" y="1029734"/>
            <a:ext cx="0" cy="1325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732958" y="727760"/>
            <a:ext cx="7193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IFFT</a:t>
            </a:r>
            <a:endParaRPr lang="en-US" dirty="0"/>
          </a:p>
        </p:txBody>
      </p:sp>
      <p:cxnSp>
        <p:nvCxnSpPr>
          <p:cNvPr id="115" name="Straight Arrow Connector 114"/>
          <p:cNvCxnSpPr>
            <a:stCxn id="143" idx="6"/>
            <a:endCxn id="114" idx="1"/>
          </p:cNvCxnSpPr>
          <p:nvPr/>
        </p:nvCxnSpPr>
        <p:spPr>
          <a:xfrm>
            <a:off x="6488924" y="909726"/>
            <a:ext cx="244034" cy="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732958" y="1233696"/>
            <a:ext cx="7193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IFFT</a:t>
            </a:r>
            <a:endParaRPr lang="en-US" dirty="0"/>
          </a:p>
        </p:txBody>
      </p:sp>
      <p:cxnSp>
        <p:nvCxnSpPr>
          <p:cNvPr id="117" name="Straight Arrow Connector 116"/>
          <p:cNvCxnSpPr>
            <a:stCxn id="145" idx="6"/>
            <a:endCxn id="116" idx="1"/>
          </p:cNvCxnSpPr>
          <p:nvPr/>
        </p:nvCxnSpPr>
        <p:spPr>
          <a:xfrm>
            <a:off x="6493614" y="1412996"/>
            <a:ext cx="239344" cy="5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32240" y="1826352"/>
            <a:ext cx="7200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IFFT</a:t>
            </a:r>
            <a:endParaRPr lang="en-US" dirty="0"/>
          </a:p>
        </p:txBody>
      </p:sp>
      <p:cxnSp>
        <p:nvCxnSpPr>
          <p:cNvPr id="119" name="Straight Arrow Connector 118"/>
          <p:cNvCxnSpPr>
            <a:stCxn id="147" idx="6"/>
            <a:endCxn id="118" idx="1"/>
          </p:cNvCxnSpPr>
          <p:nvPr/>
        </p:nvCxnSpPr>
        <p:spPr>
          <a:xfrm flipV="1">
            <a:off x="6493614" y="2011018"/>
            <a:ext cx="238626" cy="3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732958" y="2248586"/>
            <a:ext cx="7193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IFFT</a:t>
            </a:r>
            <a:endParaRPr lang="en-US" dirty="0"/>
          </a:p>
        </p:txBody>
      </p:sp>
      <p:cxnSp>
        <p:nvCxnSpPr>
          <p:cNvPr id="121" name="Straight Arrow Connector 120"/>
          <p:cNvCxnSpPr>
            <a:endCxn id="120" idx="1"/>
          </p:cNvCxnSpPr>
          <p:nvPr/>
        </p:nvCxnSpPr>
        <p:spPr>
          <a:xfrm>
            <a:off x="6499044" y="2354799"/>
            <a:ext cx="233914" cy="7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7787581" y="548680"/>
            <a:ext cx="888875" cy="193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Lower PAPR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7506438" y="2420888"/>
            <a:ext cx="2339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7506438" y="2012847"/>
            <a:ext cx="2339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7506438" y="1414430"/>
            <a:ext cx="2339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7506438" y="908720"/>
            <a:ext cx="2339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020272" y="1628800"/>
            <a:ext cx="0" cy="14401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5110401" y="764704"/>
            <a:ext cx="757743" cy="3505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-shift</a:t>
            </a:r>
            <a:endParaRPr lang="en-US" sz="1200" b="1" dirty="0"/>
          </a:p>
        </p:txBody>
      </p:sp>
      <p:cxnSp>
        <p:nvCxnSpPr>
          <p:cNvPr id="136" name="Straight Arrow Connector 135"/>
          <p:cNvCxnSpPr>
            <a:endCxn id="132" idx="1"/>
          </p:cNvCxnSpPr>
          <p:nvPr/>
        </p:nvCxnSpPr>
        <p:spPr>
          <a:xfrm flipV="1">
            <a:off x="5016835" y="939963"/>
            <a:ext cx="93566" cy="89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016835" y="1414430"/>
            <a:ext cx="93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016835" y="1868831"/>
            <a:ext cx="93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016835" y="2354799"/>
            <a:ext cx="93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355976" y="263691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 step size = </a:t>
            </a:r>
            <a:r>
              <a:rPr lang="en-US" i="1" dirty="0" smtClean="0"/>
              <a:t>r</a:t>
            </a:r>
          </a:p>
          <a:p>
            <a:r>
              <a:rPr lang="en-US" dirty="0" smtClean="0"/>
              <a:t>Phase vector size = w=</a:t>
            </a:r>
            <a:r>
              <a:rPr lang="en-US" i="1" dirty="0" err="1" smtClean="0"/>
              <a:t>N.f</a:t>
            </a:r>
            <a:endParaRPr lang="en-US" i="1" dirty="0" smtClean="0"/>
          </a:p>
          <a:p>
            <a:r>
              <a:rPr lang="en-US" dirty="0" smtClean="0"/>
              <a:t>                 0&lt;f&lt;1</a:t>
            </a:r>
            <a:endParaRPr lang="en-MY" dirty="0"/>
          </a:p>
        </p:txBody>
      </p:sp>
      <p:sp>
        <p:nvSpPr>
          <p:cNvPr id="143" name="Flowchart: Summing Junction 142"/>
          <p:cNvSpPr/>
          <p:nvPr/>
        </p:nvSpPr>
        <p:spPr>
          <a:xfrm>
            <a:off x="6312087" y="828941"/>
            <a:ext cx="176837" cy="16157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endCxn id="143" idx="2"/>
          </p:cNvCxnSpPr>
          <p:nvPr/>
        </p:nvCxnSpPr>
        <p:spPr>
          <a:xfrm>
            <a:off x="5868144" y="908720"/>
            <a:ext cx="443943" cy="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lowchart: Summing Junction 144"/>
          <p:cNvSpPr/>
          <p:nvPr/>
        </p:nvSpPr>
        <p:spPr>
          <a:xfrm>
            <a:off x="6316777" y="1332211"/>
            <a:ext cx="176837" cy="16157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stCxn id="108" idx="3"/>
            <a:endCxn id="145" idx="2"/>
          </p:cNvCxnSpPr>
          <p:nvPr/>
        </p:nvCxnSpPr>
        <p:spPr>
          <a:xfrm>
            <a:off x="5940152" y="1408955"/>
            <a:ext cx="376625" cy="4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lowchart: Summing Junction 146"/>
          <p:cNvSpPr/>
          <p:nvPr/>
        </p:nvSpPr>
        <p:spPr>
          <a:xfrm>
            <a:off x="6316777" y="1933973"/>
            <a:ext cx="176837" cy="16157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>
            <a:stCxn id="111" idx="3"/>
            <a:endCxn id="147" idx="2"/>
          </p:cNvCxnSpPr>
          <p:nvPr/>
        </p:nvCxnSpPr>
        <p:spPr>
          <a:xfrm>
            <a:off x="5940152" y="1876067"/>
            <a:ext cx="376625" cy="138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Summing Junction 148"/>
          <p:cNvSpPr/>
          <p:nvPr/>
        </p:nvSpPr>
        <p:spPr>
          <a:xfrm>
            <a:off x="6316777" y="2299310"/>
            <a:ext cx="176837" cy="16157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23" idx="3"/>
            <a:endCxn id="149" idx="2"/>
          </p:cNvCxnSpPr>
          <p:nvPr/>
        </p:nvCxnSpPr>
        <p:spPr>
          <a:xfrm flipV="1">
            <a:off x="5965980" y="2380095"/>
            <a:ext cx="350797" cy="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905088" y="44624"/>
            <a:ext cx="648072" cy="369332"/>
          </a:xfrm>
          <a:prstGeom prst="rect">
            <a:avLst/>
          </a:prstGeom>
          <a:noFill/>
          <a:ln w="28575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PRV</a:t>
            </a:r>
            <a:endParaRPr lang="en-US" dirty="0"/>
          </a:p>
        </p:txBody>
      </p:sp>
      <p:cxnSp>
        <p:nvCxnSpPr>
          <p:cNvPr id="152" name="Straight Arrow Connector 151"/>
          <p:cNvCxnSpPr>
            <a:stCxn id="161" idx="4"/>
            <a:endCxn id="143" idx="0"/>
          </p:cNvCxnSpPr>
          <p:nvPr/>
        </p:nvCxnSpPr>
        <p:spPr>
          <a:xfrm>
            <a:off x="6399928" y="733089"/>
            <a:ext cx="578" cy="95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6228184" y="712365"/>
            <a:ext cx="17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228184" y="692696"/>
            <a:ext cx="0" cy="1503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228184" y="2195998"/>
            <a:ext cx="17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49" idx="0"/>
          </p:cNvCxnSpPr>
          <p:nvPr/>
        </p:nvCxnSpPr>
        <p:spPr>
          <a:xfrm>
            <a:off x="6405021" y="2223706"/>
            <a:ext cx="174" cy="75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228184" y="1226576"/>
            <a:ext cx="17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endCxn id="145" idx="0"/>
          </p:cNvCxnSpPr>
          <p:nvPr/>
        </p:nvCxnSpPr>
        <p:spPr>
          <a:xfrm>
            <a:off x="6405021" y="1226576"/>
            <a:ext cx="174" cy="105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228184" y="1832465"/>
            <a:ext cx="17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147" idx="0"/>
          </p:cNvCxnSpPr>
          <p:nvPr/>
        </p:nvCxnSpPr>
        <p:spPr>
          <a:xfrm>
            <a:off x="6405021" y="1832465"/>
            <a:ext cx="174" cy="101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lowchart: Connector 160"/>
          <p:cNvSpPr/>
          <p:nvPr/>
        </p:nvSpPr>
        <p:spPr>
          <a:xfrm>
            <a:off x="6377823" y="692696"/>
            <a:ext cx="44209" cy="403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/>
          <p:cNvSpPr/>
          <p:nvPr/>
        </p:nvSpPr>
        <p:spPr>
          <a:xfrm>
            <a:off x="6228184" y="692696"/>
            <a:ext cx="44209" cy="403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/>
          <p:cNvSpPr/>
          <p:nvPr/>
        </p:nvSpPr>
        <p:spPr>
          <a:xfrm>
            <a:off x="6228184" y="1196752"/>
            <a:ext cx="44209" cy="403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716016" y="16288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5122236" y="1233696"/>
            <a:ext cx="817916" cy="3505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2</a:t>
            </a:r>
            <a:r>
              <a:rPr lang="en-US" sz="1200" b="1" baseline="30000" dirty="0" err="1" smtClean="0"/>
              <a:t>nd</a:t>
            </a:r>
            <a:r>
              <a:rPr lang="en-US" sz="1200" b="1" dirty="0" err="1" smtClean="0"/>
              <a:t>shift</a:t>
            </a:r>
            <a:endParaRPr lang="en-US" sz="1200" b="1" dirty="0"/>
          </a:p>
        </p:txBody>
      </p:sp>
      <p:sp>
        <p:nvSpPr>
          <p:cNvPr id="111" name="Rounded Rectangle 110"/>
          <p:cNvSpPr/>
          <p:nvPr/>
        </p:nvSpPr>
        <p:spPr>
          <a:xfrm>
            <a:off x="5122236" y="1700808"/>
            <a:ext cx="817916" cy="3505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2</a:t>
            </a:r>
            <a:r>
              <a:rPr lang="en-US" sz="1200" b="1" baseline="30000" dirty="0" err="1" smtClean="0"/>
              <a:t>nd</a:t>
            </a:r>
            <a:r>
              <a:rPr lang="en-US" sz="1200" b="1" dirty="0" err="1" smtClean="0"/>
              <a:t>shift</a:t>
            </a:r>
            <a:endParaRPr lang="en-US" sz="1200" b="1" dirty="0"/>
          </a:p>
        </p:txBody>
      </p:sp>
      <p:sp>
        <p:nvSpPr>
          <p:cNvPr id="123" name="Rounded Rectangle 122"/>
          <p:cNvSpPr/>
          <p:nvPr/>
        </p:nvSpPr>
        <p:spPr>
          <a:xfrm>
            <a:off x="5148064" y="2204864"/>
            <a:ext cx="817916" cy="3505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n</a:t>
            </a:r>
            <a:r>
              <a:rPr lang="en-US" sz="1200" b="1" baseline="30000" dirty="0" err="1" smtClean="0"/>
              <a:t>th</a:t>
            </a:r>
            <a:r>
              <a:rPr lang="en-US" sz="1200" b="1" dirty="0" err="1" smtClean="0"/>
              <a:t>shift</a:t>
            </a:r>
            <a:endParaRPr lang="en-US" sz="1200" b="1" dirty="0"/>
          </a:p>
        </p:txBody>
      </p:sp>
      <p:cxnSp>
        <p:nvCxnSpPr>
          <p:cNvPr id="173" name="Straight Connector 172"/>
          <p:cNvCxnSpPr>
            <a:endCxn id="151" idx="2"/>
          </p:cNvCxnSpPr>
          <p:nvPr/>
        </p:nvCxnSpPr>
        <p:spPr>
          <a:xfrm flipV="1">
            <a:off x="6228184" y="413956"/>
            <a:ext cx="940" cy="27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Flowchart: Connector 182"/>
          <p:cNvSpPr/>
          <p:nvPr/>
        </p:nvSpPr>
        <p:spPr>
          <a:xfrm>
            <a:off x="6228184" y="1804431"/>
            <a:ext cx="44209" cy="403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Action Button: Return 183">
            <a:hlinkClick r:id="rId2" action="ppaction://hlinksldjump" highlightClick="1"/>
          </p:cNvPr>
          <p:cNvSpPr/>
          <p:nvPr/>
        </p:nvSpPr>
        <p:spPr>
          <a:xfrm>
            <a:off x="7884368" y="6309320"/>
            <a:ext cx="504056" cy="5486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Action Button: Return 184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79512" y="4005064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[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ofdms</a:t>
            </a:r>
            <a:r>
              <a:rPr lang="en-US" sz="1200" dirty="0" smtClean="0"/>
              <a:t>]=</a:t>
            </a:r>
            <a:r>
              <a:rPr lang="en-US" sz="1200" dirty="0" err="1" smtClean="0"/>
              <a:t>ssm</a:t>
            </a:r>
            <a:r>
              <a:rPr lang="en-US" sz="1200" dirty="0" smtClean="0"/>
              <a:t>(</a:t>
            </a:r>
            <a:r>
              <a:rPr lang="en-US" sz="1200" dirty="0" err="1" smtClean="0"/>
              <a:t>s,r,z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%% input are</a:t>
            </a:r>
          </a:p>
          <a:p>
            <a:r>
              <a:rPr lang="en-US" sz="1200" dirty="0" smtClean="0"/>
              <a:t>% s: original serial data</a:t>
            </a:r>
          </a:p>
          <a:p>
            <a:r>
              <a:rPr lang="en-US" sz="1200" dirty="0" smtClean="0"/>
              <a:t>% r: step size</a:t>
            </a:r>
          </a:p>
          <a:p>
            <a:r>
              <a:rPr lang="en-US" sz="1200" dirty="0" smtClean="0"/>
              <a:t>% z: window size</a:t>
            </a:r>
          </a:p>
          <a:p>
            <a:r>
              <a:rPr lang="en-US" sz="1200" dirty="0" smtClean="0"/>
              <a:t>% outputs are:</a:t>
            </a:r>
          </a:p>
          <a:p>
            <a:r>
              <a:rPr lang="en-US" sz="1200" dirty="0" smtClean="0"/>
              <a:t>% </a:t>
            </a:r>
            <a:r>
              <a:rPr lang="en-US" sz="1200" dirty="0" err="1" smtClean="0"/>
              <a:t>si</a:t>
            </a:r>
            <a:r>
              <a:rPr lang="en-US" sz="1200" dirty="0" smtClean="0"/>
              <a:t>: side information</a:t>
            </a:r>
          </a:p>
          <a:p>
            <a:r>
              <a:rPr lang="en-US" sz="1200" dirty="0" smtClean="0"/>
              <a:t>% </a:t>
            </a:r>
            <a:r>
              <a:rPr lang="en-US" sz="1200" dirty="0" err="1" smtClean="0"/>
              <a:t>ofdms</a:t>
            </a:r>
            <a:r>
              <a:rPr lang="en-US" sz="1200" dirty="0" smtClean="0"/>
              <a:t>: OFDM symbol in serial format</a:t>
            </a:r>
          </a:p>
          <a:p>
            <a:r>
              <a:rPr lang="en-US" sz="1200" dirty="0" smtClean="0"/>
              <a:t>N=length(s);</a:t>
            </a:r>
          </a:p>
          <a:p>
            <a:r>
              <a:rPr lang="en-US" sz="1200" dirty="0" err="1" smtClean="0"/>
              <a:t>k_z8r4</a:t>
            </a:r>
            <a:r>
              <a:rPr lang="en-US" sz="1200" dirty="0" smtClean="0"/>
              <a:t>=z;  </a:t>
            </a:r>
          </a:p>
          <a:p>
            <a:r>
              <a:rPr lang="en-US" sz="1200" dirty="0" smtClean="0"/>
              <a:t>steps=r;       </a:t>
            </a:r>
          </a:p>
          <a:p>
            <a:r>
              <a:rPr lang="en-US" sz="1200" dirty="0" smtClean="0"/>
              <a:t>data=s;</a:t>
            </a:r>
          </a:p>
          <a:p>
            <a:r>
              <a:rPr lang="en-US" sz="1200" dirty="0" smtClean="0"/>
              <a:t>k=</a:t>
            </a:r>
            <a:r>
              <a:rPr lang="en-US" sz="1200" dirty="0" err="1" smtClean="0"/>
              <a:t>k_z8r4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L=N-k</a:t>
            </a:r>
            <a:r>
              <a:rPr lang="en-US" sz="1200" dirty="0" smtClean="0"/>
              <a:t>;</a:t>
            </a:r>
            <a:endParaRPr lang="en-US" sz="1200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3347864" y="399170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threshold=1000;</a:t>
            </a:r>
          </a:p>
          <a:p>
            <a:r>
              <a:rPr lang="en-US" sz="1200" dirty="0" smtClean="0"/>
              <a:t>h=</a:t>
            </a:r>
            <a:r>
              <a:rPr lang="en-US" sz="1200" dirty="0" err="1" smtClean="0"/>
              <a:t>hadamard</a:t>
            </a:r>
            <a:r>
              <a:rPr lang="en-US" sz="1200" dirty="0" smtClean="0"/>
              <a:t>(k);</a:t>
            </a:r>
          </a:p>
          <a:p>
            <a:r>
              <a:rPr lang="en-US" sz="1200" dirty="0" err="1" smtClean="0"/>
              <a:t>prv</a:t>
            </a:r>
            <a:r>
              <a:rPr lang="en-US" sz="1200" dirty="0" smtClean="0"/>
              <a:t>=h(k/2,:);</a:t>
            </a:r>
          </a:p>
          <a:p>
            <a:r>
              <a:rPr lang="en-US" sz="1200" dirty="0" smtClean="0"/>
              <a:t>counter=0;</a:t>
            </a:r>
          </a:p>
          <a:p>
            <a:r>
              <a:rPr lang="en-US" sz="1200" dirty="0" smtClean="0"/>
              <a:t>for r = </a:t>
            </a:r>
            <a:r>
              <a:rPr lang="en-US" sz="1200" dirty="0" err="1" smtClean="0"/>
              <a:t>0:steps:L</a:t>
            </a:r>
            <a:endParaRPr lang="en-US" sz="1200" dirty="0" smtClean="0"/>
          </a:p>
          <a:p>
            <a:r>
              <a:rPr lang="en-US" sz="1200" dirty="0" smtClean="0"/>
              <a:t>    counter=</a:t>
            </a:r>
            <a:r>
              <a:rPr lang="en-US" sz="1200" dirty="0" err="1" smtClean="0"/>
              <a:t>counter+1</a:t>
            </a:r>
            <a:r>
              <a:rPr lang="en-US" sz="1200" dirty="0" smtClean="0"/>
              <a:t>;</a:t>
            </a:r>
          </a:p>
          <a:p>
            <a:r>
              <a:rPr lang="pt-BR" sz="1200" dirty="0" smtClean="0"/>
              <a:t>    d2=[data(1:r) data(1+r:k+r).*prv data(k+r+1:end)];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dstp2</a:t>
            </a:r>
            <a:r>
              <a:rPr lang="en-US" sz="1200" dirty="0" smtClean="0"/>
              <a:t>=reshape(</a:t>
            </a:r>
            <a:r>
              <a:rPr lang="en-US" sz="1200" dirty="0" err="1" smtClean="0"/>
              <a:t>d2,N,1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difft2</a:t>
            </a:r>
            <a:r>
              <a:rPr lang="en-US" sz="1200" dirty="0" smtClean="0"/>
              <a:t>=</a:t>
            </a:r>
            <a:r>
              <a:rPr lang="en-US" sz="1200" dirty="0" err="1" smtClean="0"/>
              <a:t>ifft</a:t>
            </a:r>
            <a:r>
              <a:rPr lang="en-US" sz="1200" dirty="0" smtClean="0"/>
              <a:t>(</a:t>
            </a:r>
            <a:r>
              <a:rPr lang="en-US" sz="1200" dirty="0" err="1" smtClean="0"/>
              <a:t>dstp2,N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dpts5</a:t>
            </a:r>
            <a:r>
              <a:rPr lang="en-US" sz="1200" dirty="0" smtClean="0"/>
              <a:t>=reshape(</a:t>
            </a:r>
            <a:r>
              <a:rPr lang="en-US" sz="1200" dirty="0" err="1" smtClean="0"/>
              <a:t>difft2,1,N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par_ss_z8r4</a:t>
            </a:r>
            <a:r>
              <a:rPr lang="en-US" sz="1200" dirty="0" smtClean="0"/>
              <a:t>=</a:t>
            </a:r>
            <a:r>
              <a:rPr lang="en-US" sz="1200" dirty="0" err="1" smtClean="0"/>
              <a:t>papr</a:t>
            </a:r>
            <a:r>
              <a:rPr lang="en-US" sz="1200" dirty="0" smtClean="0"/>
              <a:t>(</a:t>
            </a:r>
            <a:r>
              <a:rPr lang="en-US" sz="1200" dirty="0" err="1" smtClean="0"/>
              <a:t>dpts5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    if </a:t>
            </a:r>
            <a:r>
              <a:rPr lang="en-US" sz="1200" dirty="0" err="1" smtClean="0"/>
              <a:t>par_ss_z8r4</a:t>
            </a:r>
            <a:r>
              <a:rPr lang="en-US" sz="1200" dirty="0" smtClean="0"/>
              <a:t>&lt;threshold</a:t>
            </a:r>
          </a:p>
          <a:p>
            <a:r>
              <a:rPr lang="en-US" sz="1200" dirty="0" smtClean="0"/>
              <a:t>        threshold=</a:t>
            </a:r>
            <a:r>
              <a:rPr lang="en-US" sz="1200" dirty="0" err="1" smtClean="0"/>
              <a:t>par_ss_z8r4</a:t>
            </a:r>
            <a:r>
              <a:rPr lang="en-US" sz="1200" dirty="0" smtClean="0"/>
              <a:t>;</a:t>
            </a:r>
          </a:p>
          <a:p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020272" y="407707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index=r;</a:t>
            </a:r>
          </a:p>
          <a:p>
            <a:r>
              <a:rPr lang="en-US" sz="1200" dirty="0" smtClean="0"/>
              <a:t>        </a:t>
            </a:r>
            <a:r>
              <a:rPr lang="en-US" sz="1200" dirty="0" err="1" smtClean="0"/>
              <a:t>d_t</a:t>
            </a:r>
            <a:r>
              <a:rPr lang="en-US" sz="1200" dirty="0" smtClean="0"/>
              <a:t>=</a:t>
            </a:r>
            <a:r>
              <a:rPr lang="en-US" sz="1200" dirty="0" err="1" smtClean="0"/>
              <a:t>dpts5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    end</a:t>
            </a:r>
          </a:p>
          <a:p>
            <a:r>
              <a:rPr lang="en-US" sz="1200" dirty="0" smtClean="0"/>
              <a:t>end</a:t>
            </a:r>
          </a:p>
          <a:p>
            <a:r>
              <a:rPr lang="en-US" sz="1200" dirty="0" err="1" smtClean="0"/>
              <a:t>ofdms</a:t>
            </a:r>
            <a:r>
              <a:rPr lang="en-US" sz="1200" dirty="0" smtClean="0"/>
              <a:t>=</a:t>
            </a:r>
            <a:r>
              <a:rPr lang="en-US" sz="1200" dirty="0" err="1" smtClean="0"/>
              <a:t>d_t</a:t>
            </a:r>
            <a:r>
              <a:rPr lang="en-US" sz="1200" dirty="0" smtClean="0"/>
              <a:t>;</a:t>
            </a:r>
          </a:p>
          <a:p>
            <a:r>
              <a:rPr lang="en-US" sz="1200" dirty="0" err="1" smtClean="0"/>
              <a:t>si</a:t>
            </a:r>
            <a:r>
              <a:rPr lang="en-US" sz="1200" dirty="0" smtClean="0"/>
              <a:t>=index;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Changing the point locations in a constellation diagram is critical;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because of the minimum distance between the points must not change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rgbClr val="FF0000"/>
                </a:solidFill>
              </a:rPr>
              <a:t>or else, a </a:t>
            </a:r>
            <a:r>
              <a:rPr lang="en-GB" sz="2800" b="1" dirty="0" smtClean="0">
                <a:solidFill>
                  <a:srgbClr val="FF0000"/>
                </a:solidFill>
              </a:rPr>
              <a:t>large degradation in the BER performance may occur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If it was possible to reshape the </a:t>
            </a:r>
            <a:r>
              <a:rPr lang="en-GB" sz="2800" i="1" dirty="0" smtClean="0"/>
              <a:t>M</a:t>
            </a:r>
            <a:r>
              <a:rPr lang="en-GB" sz="2800" dirty="0" smtClean="0"/>
              <a:t>-PSK family, or both </a:t>
            </a:r>
            <a:r>
              <a:rPr lang="en-GB" sz="2800" i="1" dirty="0" smtClean="0"/>
              <a:t>M</a:t>
            </a:r>
            <a:r>
              <a:rPr lang="en-GB" sz="2800" dirty="0" smtClean="0"/>
              <a:t>-(PSK/QAM), </a:t>
            </a:r>
            <a:r>
              <a:rPr lang="en-GB" sz="2800" dirty="0" smtClean="0">
                <a:solidFill>
                  <a:srgbClr val="FF0000"/>
                </a:solidFill>
              </a:rPr>
              <a:t>some side effects will appear such as a </a:t>
            </a:r>
            <a:r>
              <a:rPr lang="en-GB" sz="2800" b="1" u="sng" dirty="0" smtClean="0">
                <a:solidFill>
                  <a:srgbClr val="FF0000"/>
                </a:solidFill>
              </a:rPr>
              <a:t>degradation in the BER performance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rgbClr val="FF0000"/>
                </a:solidFill>
              </a:rPr>
              <a:t>or maybe </a:t>
            </a:r>
            <a:r>
              <a:rPr lang="en-GB" sz="2800" b="1" u="sng" dirty="0" smtClean="0">
                <a:solidFill>
                  <a:srgbClr val="FF0000"/>
                </a:solidFill>
              </a:rPr>
              <a:t>the computational complexity will be escalated up</a:t>
            </a:r>
            <a:r>
              <a:rPr lang="en-GB" sz="2800" dirty="0" smtClean="0"/>
              <a:t>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00108"/>
            <a:ext cx="8229600" cy="438912"/>
          </a:xfrm>
          <a:prstGeom prst="rect">
            <a:avLst/>
          </a:prstGeom>
          <a:solidFill>
            <a:srgbClr val="E7D8C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Random Variable-Constellation Reshaping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596336" y="6281936"/>
            <a:ext cx="576064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key point of the proposed approach is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algn="ctr">
              <a:buNone/>
            </a:pPr>
            <a:r>
              <a:rPr lang="en-US" sz="2800" b="1" i="1" u="sng" dirty="0" smtClean="0">
                <a:solidFill>
                  <a:srgbClr val="00B050"/>
                </a:solidFill>
              </a:rPr>
              <a:t>an RV can be transformed to any other form by adding or subtracting constants to or from the RV or by adding two RVs together without affecting the PDF of the RVs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Hence, such transformation can be used as a method to put a novel constellation mapping fashion</a:t>
            </a:r>
            <a:r>
              <a:rPr lang="en-US" sz="28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28670"/>
            <a:ext cx="8229600" cy="438912"/>
          </a:xfrm>
          <a:prstGeom prst="rect">
            <a:avLst/>
          </a:prstGeom>
          <a:solidFill>
            <a:srgbClr val="E7D8C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Random Variable-Constellation Reshaping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648072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Assume two Gaussian RVs are           and           then,</a:t>
            </a:r>
          </a:p>
          <a:p>
            <a:endParaRPr lang="en-GB" sz="2800" dirty="0" smtClean="0"/>
          </a:p>
          <a:p>
            <a:r>
              <a:rPr lang="en-GB" sz="2800" dirty="0" smtClean="0"/>
              <a:t>thus, </a:t>
            </a:r>
            <a:r>
              <a:rPr lang="en-GB" sz="2800" i="1" dirty="0" smtClean="0"/>
              <a:t>Z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is another normal random variable with mean                 and variance </a:t>
            </a:r>
            <a:r>
              <a:rPr lang="en-GB" sz="2800" i="1" dirty="0" smtClean="0"/>
              <a:t>σ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=</a:t>
            </a:r>
            <a:r>
              <a:rPr lang="en-GB" sz="2800" i="1" dirty="0" smtClean="0"/>
              <a:t> σ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+</a:t>
            </a:r>
            <a:r>
              <a:rPr lang="en-GB" sz="2800" i="1" dirty="0" smtClean="0"/>
              <a:t> σ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. So, the probability density function of </a:t>
            </a:r>
            <a:r>
              <a:rPr lang="en-GB" sz="2800" i="1" dirty="0" smtClean="0"/>
              <a:t>Z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can be expressed as,</a:t>
            </a:r>
            <a:endParaRPr lang="en-MY" sz="2800" dirty="0" smtClean="0"/>
          </a:p>
          <a:p>
            <a:endParaRPr lang="en-MY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57232"/>
            <a:ext cx="8229600" cy="438912"/>
          </a:xfrm>
          <a:prstGeom prst="rect">
            <a:avLst/>
          </a:prstGeom>
          <a:solidFill>
            <a:srgbClr val="E7D8C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Random Variable-Constellation Reshaping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364163" y="2151063"/>
          <a:ext cx="947737" cy="431800"/>
        </p:xfrm>
        <a:graphic>
          <a:graphicData uri="http://schemas.openxmlformats.org/presentationml/2006/ole">
            <p:oleObj spid="_x0000_s34817" name="Equation" r:id="rId3" imgW="583920" imgH="266400" progId="Equation.DSMT4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996509" y="2160588"/>
          <a:ext cx="1031875" cy="431800"/>
        </p:xfrm>
        <a:graphic>
          <a:graphicData uri="http://schemas.openxmlformats.org/presentationml/2006/ole">
            <p:oleObj spid="_x0000_s34819" name="Equation" r:id="rId4" imgW="634680" imgH="2664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347864" y="2924944"/>
          <a:ext cx="1915413" cy="504056"/>
        </p:xfrm>
        <a:graphic>
          <a:graphicData uri="http://schemas.openxmlformats.org/presentationml/2006/ole">
            <p:oleObj spid="_x0000_s34820" name="Equation" r:id="rId5" imgW="723600" imgH="190440" progId="Equation.DSMT4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763688" y="4032772"/>
          <a:ext cx="1368003" cy="384538"/>
        </p:xfrm>
        <a:graphic>
          <a:graphicData uri="http://schemas.openxmlformats.org/presentationml/2006/ole">
            <p:oleObj spid="_x0000_s34821" name="Equation" r:id="rId6" imgW="723600" imgH="203040" progId="Equation.DSMT4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123728" y="5013176"/>
          <a:ext cx="4433888" cy="1649412"/>
        </p:xfrm>
        <a:graphic>
          <a:graphicData uri="http://schemas.openxmlformats.org/presentationml/2006/ole">
            <p:oleObj spid="_x0000_s34823" name="Equation" r:id="rId7" imgW="1676160" imgH="622080" progId="Equation.DSMT4">
              <p:embed/>
            </p:oleObj>
          </a:graphicData>
        </a:graphic>
      </p:graphicFrame>
      <p:sp>
        <p:nvSpPr>
          <p:cNvPr id="15" name="Action Button: Return 14">
            <a:hlinkClick r:id="rId8" action="ppaction://hlinksldjump" highlightClick="1"/>
          </p:cNvPr>
          <p:cNvSpPr/>
          <p:nvPr/>
        </p:nvSpPr>
        <p:spPr>
          <a:xfrm>
            <a:off x="7668344" y="6165304"/>
            <a:ext cx="648072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Outlines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Introduction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Problem Statement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Literature Review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Objectives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Contributions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Methodology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Results &amp; Discussion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Conclusion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action="ppaction://hlinksldjump"/>
              </a:rPr>
              <a:t>Publications</a:t>
            </a:r>
            <a:endParaRPr lang="en-US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/>
              <a:pPr/>
              <a:t>2</a:t>
            </a:fld>
            <a:endParaRPr lang="en-US" sz="2800" dirty="0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6425952"/>
            <a:ext cx="32352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85794"/>
            <a:ext cx="8229600" cy="438912"/>
          </a:xfrm>
          <a:prstGeom prst="rect">
            <a:avLst/>
          </a:prstGeom>
          <a:solidFill>
            <a:srgbClr val="E7D8C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0" rIns="0" bIns="0" anchor="b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Random Variable-Constellation Reshaping</a:t>
            </a:r>
            <a:endParaRPr kumimoji="0" lang="en-MY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131840" y="2348880"/>
          <a:ext cx="2514600" cy="2038350"/>
        </p:xfrm>
        <a:graphic>
          <a:graphicData uri="http://schemas.openxmlformats.org/presentationml/2006/ole">
            <p:oleObj spid="_x0000_s33803" name="Picture" r:id="rId4" imgW="3013646" imgH="2448775" progId="Word.Picture.8">
              <p:embed/>
            </p:oleObj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1981200" y="119675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Transmitter</a:t>
            </a:r>
            <a:endParaRPr lang="en-MY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119675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Receiver</a:t>
            </a:r>
            <a:endParaRPr lang="en-MY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043607" y="1586136"/>
          <a:ext cx="3246907" cy="864096"/>
        </p:xfrm>
        <a:graphic>
          <a:graphicData uri="http://schemas.openxmlformats.org/presentationml/2006/ole">
            <p:oleObj spid="_x0000_s33804" name="Equation" r:id="rId5" imgW="1574640" imgH="4190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148063" y="1586136"/>
          <a:ext cx="3036013" cy="864096"/>
        </p:xfrm>
        <a:graphic>
          <a:graphicData uri="http://schemas.openxmlformats.org/presentationml/2006/ole">
            <p:oleObj spid="_x0000_s33805" name="Equation" r:id="rId6" imgW="1650960" imgH="469800" progId="Equation.DSMT4">
              <p:embed/>
            </p:oleObj>
          </a:graphicData>
        </a:graphic>
      </p:graphicFrame>
      <p:sp>
        <p:nvSpPr>
          <p:cNvPr id="21" name="Action Button: Return 20">
            <a:hlinkClick r:id="rId7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Return 21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512" y="3645024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[out par]=</a:t>
            </a:r>
            <a:r>
              <a:rPr lang="en-US" dirty="0" err="1" smtClean="0"/>
              <a:t>pifft</a:t>
            </a:r>
            <a:r>
              <a:rPr lang="en-US" dirty="0" smtClean="0"/>
              <a:t>(</a:t>
            </a:r>
            <a:r>
              <a:rPr lang="en-US" dirty="0" err="1" smtClean="0"/>
              <a:t>x,p</a:t>
            </a:r>
            <a:r>
              <a:rPr lang="en-US" dirty="0" smtClean="0"/>
              <a:t>)</a:t>
            </a:r>
          </a:p>
          <a:p>
            <a:r>
              <a:rPr lang="en-US" dirty="0" smtClean="0"/>
              <a:t>N=length(x);</a:t>
            </a:r>
          </a:p>
          <a:p>
            <a:r>
              <a:rPr lang="en-US" dirty="0" err="1" smtClean="0"/>
              <a:t>xp</a:t>
            </a:r>
            <a:r>
              <a:rPr lang="en-US" dirty="0" smtClean="0"/>
              <a:t>=reshape(</a:t>
            </a:r>
            <a:r>
              <a:rPr lang="en-US" dirty="0" err="1" smtClean="0"/>
              <a:t>x,N</a:t>
            </a:r>
            <a:r>
              <a:rPr lang="en-US" dirty="0" smtClean="0"/>
              <a:t>/</a:t>
            </a:r>
            <a:r>
              <a:rPr lang="en-US" dirty="0" err="1" smtClean="0"/>
              <a:t>p,p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xpifft</a:t>
            </a:r>
            <a:r>
              <a:rPr lang="en-US" dirty="0" smtClean="0"/>
              <a:t>=</a:t>
            </a:r>
            <a:r>
              <a:rPr lang="en-US" dirty="0" err="1" smtClean="0"/>
              <a:t>fwht</a:t>
            </a:r>
            <a:r>
              <a:rPr lang="en-US" dirty="0" smtClean="0"/>
              <a:t>(</a:t>
            </a:r>
            <a:r>
              <a:rPr lang="en-US" dirty="0" err="1" smtClean="0"/>
              <a:t>xp</a:t>
            </a:r>
            <a:r>
              <a:rPr lang="en-US" dirty="0" smtClean="0"/>
              <a:t>);</a:t>
            </a:r>
          </a:p>
          <a:p>
            <a:r>
              <a:rPr lang="en-US" dirty="0" smtClean="0"/>
              <a:t>out=reshape(</a:t>
            </a:r>
            <a:r>
              <a:rPr lang="en-US" dirty="0" err="1" smtClean="0"/>
              <a:t>xpifft,N,1</a:t>
            </a:r>
            <a:r>
              <a:rPr lang="en-US" dirty="0" smtClean="0"/>
              <a:t>);</a:t>
            </a:r>
          </a:p>
          <a:p>
            <a:r>
              <a:rPr lang="en-US" dirty="0" smtClean="0"/>
              <a:t>par=</a:t>
            </a:r>
            <a:r>
              <a:rPr lang="en-US" dirty="0" err="1" smtClean="0"/>
              <a:t>papr2</a:t>
            </a:r>
            <a:r>
              <a:rPr lang="en-US" dirty="0" smtClean="0"/>
              <a:t>(out);</a:t>
            </a:r>
          </a:p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12160" y="3717032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function out=</a:t>
            </a:r>
            <a:r>
              <a:rPr lang="en-US" dirty="0" err="1" smtClean="0"/>
              <a:t>pfft</a:t>
            </a:r>
            <a:r>
              <a:rPr lang="en-US" dirty="0" smtClean="0"/>
              <a:t>(</a:t>
            </a:r>
            <a:r>
              <a:rPr lang="en-US" dirty="0" err="1" smtClean="0"/>
              <a:t>x,p</a:t>
            </a:r>
            <a:r>
              <a:rPr lang="en-US" dirty="0" smtClean="0"/>
              <a:t>)</a:t>
            </a:r>
          </a:p>
          <a:p>
            <a:r>
              <a:rPr lang="en-US" dirty="0" smtClean="0"/>
              <a:t>N=length(x);</a:t>
            </a:r>
          </a:p>
          <a:p>
            <a:r>
              <a:rPr lang="en-US" dirty="0" err="1" smtClean="0"/>
              <a:t>xp</a:t>
            </a:r>
            <a:r>
              <a:rPr lang="en-US" dirty="0" smtClean="0"/>
              <a:t>=reshape(</a:t>
            </a:r>
            <a:r>
              <a:rPr lang="en-US" dirty="0" err="1" smtClean="0"/>
              <a:t>x,N</a:t>
            </a:r>
            <a:r>
              <a:rPr lang="en-US" dirty="0" smtClean="0"/>
              <a:t>/</a:t>
            </a:r>
            <a:r>
              <a:rPr lang="en-US" dirty="0" err="1" smtClean="0"/>
              <a:t>p,p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xpifft</a:t>
            </a:r>
            <a:r>
              <a:rPr lang="en-US" dirty="0" smtClean="0"/>
              <a:t>=</a:t>
            </a:r>
            <a:r>
              <a:rPr lang="en-US" dirty="0" err="1" smtClean="0"/>
              <a:t>ifwht</a:t>
            </a:r>
            <a:r>
              <a:rPr lang="en-US" dirty="0" smtClean="0"/>
              <a:t>(</a:t>
            </a:r>
            <a:r>
              <a:rPr lang="en-US" dirty="0" err="1" smtClean="0"/>
              <a:t>xp</a:t>
            </a:r>
            <a:r>
              <a:rPr lang="en-US" dirty="0" smtClean="0"/>
              <a:t>); %</a:t>
            </a:r>
            <a:r>
              <a:rPr lang="en-US" dirty="0" err="1" smtClean="0"/>
              <a:t>fft</a:t>
            </a:r>
            <a:endParaRPr lang="en-US" dirty="0" smtClean="0"/>
          </a:p>
          <a:p>
            <a:r>
              <a:rPr lang="en-US" dirty="0" smtClean="0"/>
              <a:t>out=reshape(</a:t>
            </a:r>
            <a:r>
              <a:rPr lang="en-US" dirty="0" err="1" smtClean="0"/>
              <a:t>xpifft,N,1</a:t>
            </a:r>
            <a:r>
              <a:rPr lang="en-US" dirty="0" smtClean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19600" cy="555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(</a:t>
            </a:r>
            <a:r>
              <a:rPr lang="en-US" b="1" dirty="0" smtClean="0"/>
              <a:t>SI-SAC</a:t>
            </a:r>
            <a:r>
              <a:rPr lang="en-US" dirty="0" smtClean="0"/>
              <a:t>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4128" y="3717032"/>
            <a:ext cx="265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smtClean="0"/>
              <a:t>BER: N=64, M=16</a:t>
            </a:r>
            <a:endParaRPr lang="en-MY" sz="2000" b="1" dirty="0"/>
          </a:p>
        </p:txBody>
      </p:sp>
      <p:pic>
        <p:nvPicPr>
          <p:cNvPr id="35844" name="Picture 4" descr="C:\Users\user\Dropbox\General\the end\Matlab codes\All Results\R SI-SAC\Results N_64\JPG\BER_N_64_M_16.jpg"/>
          <p:cNvPicPr>
            <a:picLocks noChangeAspect="1" noChangeArrowheads="1"/>
          </p:cNvPicPr>
          <p:nvPr/>
        </p:nvPicPr>
        <p:blipFill>
          <a:blip r:embed="rId2" cstate="print"/>
          <a:srcRect l="3750" t="5000" r="8125"/>
          <a:stretch>
            <a:fillRect/>
          </a:stretch>
        </p:blipFill>
        <p:spPr bwMode="auto">
          <a:xfrm>
            <a:off x="4932040" y="908720"/>
            <a:ext cx="3562500" cy="2880320"/>
          </a:xfrm>
          <a:prstGeom prst="rect">
            <a:avLst/>
          </a:prstGeom>
          <a:noFill/>
        </p:spPr>
      </p:pic>
      <p:pic>
        <p:nvPicPr>
          <p:cNvPr id="15" name="Picture 2" descr="C:\Users\user\Dropbox\General\the end\Matlab codes\All Results\R SI-SAC\Results N_64\JPG\PAPR_N_64_M_16.jpg"/>
          <p:cNvPicPr>
            <a:picLocks noChangeAspect="1" noChangeArrowheads="1"/>
          </p:cNvPicPr>
          <p:nvPr/>
        </p:nvPicPr>
        <p:blipFill>
          <a:blip r:embed="rId3" cstate="print"/>
          <a:srcRect l="4223" t="4927" r="9195" b="1452"/>
          <a:stretch>
            <a:fillRect/>
          </a:stretch>
        </p:blipFill>
        <p:spPr bwMode="auto">
          <a:xfrm>
            <a:off x="0" y="836712"/>
            <a:ext cx="3628795" cy="29428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789040"/>
            <a:ext cx="265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smtClean="0"/>
              <a:t>PAPR: N=64, M=16</a:t>
            </a:r>
            <a:endParaRPr lang="en-MY" sz="2000" b="1" dirty="0"/>
          </a:p>
        </p:txBody>
      </p:sp>
      <p:pic>
        <p:nvPicPr>
          <p:cNvPr id="8" name="Picture 7" descr="PSD_N_1024_M_4_QAM.jpg"/>
          <p:cNvPicPr>
            <a:picLocks noChangeAspect="1"/>
          </p:cNvPicPr>
          <p:nvPr/>
        </p:nvPicPr>
        <p:blipFill>
          <a:blip r:embed="rId4" cstate="print"/>
          <a:srcRect l="4286" t="5556" r="7143" b="1691"/>
          <a:stretch>
            <a:fillRect/>
          </a:stretch>
        </p:blipFill>
        <p:spPr>
          <a:xfrm>
            <a:off x="2555776" y="4005064"/>
            <a:ext cx="3685042" cy="2852936"/>
          </a:xfrm>
          <a:prstGeom prst="rect">
            <a:avLst/>
          </a:prstGeom>
        </p:spPr>
      </p:pic>
      <p:sp>
        <p:nvSpPr>
          <p:cNvPr id="9" name="Action Button: Return 8">
            <a:hlinkClick r:id="rId5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488832" cy="8640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Side information supported amplitude clipping (SI-SAC)</a:t>
            </a:r>
            <a:endParaRPr lang="en-MY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1520" y="1772816"/>
          <a:ext cx="8153401" cy="40640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6672"/>
                <a:gridCol w="723108"/>
                <a:gridCol w="682413"/>
                <a:gridCol w="952760"/>
                <a:gridCol w="990976"/>
                <a:gridCol w="990976"/>
                <a:gridCol w="952760"/>
                <a:gridCol w="952760"/>
                <a:gridCol w="990976"/>
              </a:tblGrid>
              <a:tr h="255330">
                <a:tc rowSpan="2">
                  <a:txBody>
                    <a:bodyPr/>
                    <a:lstStyle/>
                    <a:p>
                      <a:pPr marL="6858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/>
                        <a:t>N</a:t>
                      </a:r>
                      <a:endParaRPr lang="en-MY" sz="11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 anchor="ctr"/>
                </a:tc>
                <a:tc gridSpan="2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/>
                        <a:t>CAC</a:t>
                      </a:r>
                      <a:endParaRPr lang="en-MY" sz="11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100" dirty="0"/>
                        <a:t>SI-SAC</a:t>
                      </a:r>
                      <a:endParaRPr lang="en-MY" sz="11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100" u="none" strike="noStrike" dirty="0" smtClean="0"/>
                        <a:t>Armstrong 2002</a:t>
                      </a:r>
                      <a:endParaRPr lang="en-MY" sz="11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100" u="none" strike="noStrike" dirty="0" smtClean="0"/>
                        <a:t>Deng </a:t>
                      </a:r>
                      <a:r>
                        <a:rPr lang="ms-MY" sz="1100" u="none" strike="noStrike" dirty="0"/>
                        <a:t>&amp; Lin </a:t>
                      </a:r>
                      <a:r>
                        <a:rPr lang="ms-MY" sz="1100" u="none" strike="noStrike" dirty="0" smtClean="0"/>
                        <a:t>2007</a:t>
                      </a:r>
                      <a:endParaRPr lang="en-MY" sz="11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3405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indent="402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64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25.93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25.93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61.58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94.11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80.58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97.09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128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30.16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30.16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63.64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94.12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81.59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97.08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256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33.33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33.33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65.22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94.12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82.35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97.06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512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35.8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35.8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66.45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94.12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82.95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97.05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1024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37.78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37.78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67.44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94.12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83.43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97.04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2048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39.39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39.39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68.25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94.12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83.83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97.035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4096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--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40.74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40.74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68.93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94.12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84.16</a:t>
                      </a:r>
                      <a:endParaRPr lang="en-MY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marR="45720" indent="402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97.03</a:t>
                      </a:r>
                      <a:endParaRPr lang="en-MY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32" marR="63832" marT="0" marB="0" anchor="ctr"/>
                </a:tc>
              </a:tr>
            </a:tbl>
          </a:graphicData>
        </a:graphic>
      </p:graphicFrame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5321" y="2077616"/>
            <a:ext cx="180975" cy="266700"/>
          </a:xfrm>
          <a:prstGeom prst="rect">
            <a:avLst/>
          </a:prstGeom>
          <a:noFill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0921" y="2077616"/>
            <a:ext cx="142875" cy="266700"/>
          </a:xfrm>
          <a:prstGeom prst="rect">
            <a:avLst/>
          </a:prstGeom>
          <a:noFill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7921" y="2077616"/>
            <a:ext cx="352425" cy="266700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9721" y="2077616"/>
            <a:ext cx="314325" cy="266700"/>
          </a:xfrm>
          <a:prstGeom prst="rect">
            <a:avLst/>
          </a:prstGeom>
          <a:noFill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921" y="2077616"/>
            <a:ext cx="352425" cy="266700"/>
          </a:xfrm>
          <a:prstGeom prst="rect">
            <a:avLst/>
          </a:prstGeom>
          <a:noFill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8521" y="2077616"/>
            <a:ext cx="314325" cy="266700"/>
          </a:xfrm>
          <a:prstGeom prst="rect">
            <a:avLst/>
          </a:prstGeom>
          <a:noFill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0321" y="2077616"/>
            <a:ext cx="352425" cy="266700"/>
          </a:xfrm>
          <a:prstGeom prst="rect">
            <a:avLst/>
          </a:prstGeom>
          <a:noFill/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4521" y="2077616"/>
            <a:ext cx="314325" cy="266700"/>
          </a:xfrm>
          <a:prstGeom prst="rect">
            <a:avLst/>
          </a:prstGeom>
          <a:noFill/>
        </p:spPr>
      </p:pic>
      <p:sp>
        <p:nvSpPr>
          <p:cNvPr id="13" name="Action Button: Return 12">
            <a:hlinkClick r:id="rId7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Return 13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(</a:t>
            </a:r>
            <a:r>
              <a:rPr lang="en-US" b="1" dirty="0" smtClean="0"/>
              <a:t>SSLM</a:t>
            </a:r>
            <a:r>
              <a:rPr lang="en-US" dirty="0" smtClean="0"/>
              <a:t>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PAPR_N_64_M_4_B_5_U_10.jpg"/>
          <p:cNvPicPr>
            <a:picLocks noChangeAspect="1"/>
          </p:cNvPicPr>
          <p:nvPr/>
        </p:nvPicPr>
        <p:blipFill>
          <a:blip r:embed="rId2" cstate="print"/>
          <a:srcRect l="4286" t="3623" r="8571" b="1691"/>
          <a:stretch>
            <a:fillRect/>
          </a:stretch>
        </p:blipFill>
        <p:spPr>
          <a:xfrm>
            <a:off x="-1" y="488429"/>
            <a:ext cx="4514461" cy="3626371"/>
          </a:xfrm>
          <a:prstGeom prst="rect">
            <a:avLst/>
          </a:prstGeom>
        </p:spPr>
      </p:pic>
      <p:pic>
        <p:nvPicPr>
          <p:cNvPr id="10" name="Picture 2" descr="C:\Users\user\Dropbox\General\the end\Matlab codes\All Results\SSLM\Results N = 512\JPG\BER_N_512_M_64_QAM_f_0pf_r_10.jpg"/>
          <p:cNvPicPr>
            <a:picLocks noChangeAspect="1" noChangeArrowheads="1"/>
          </p:cNvPicPr>
          <p:nvPr/>
        </p:nvPicPr>
        <p:blipFill>
          <a:blip r:embed="rId3" cstate="print"/>
          <a:srcRect l="4286" t="3865" r="7143" b="1449"/>
          <a:stretch>
            <a:fillRect/>
          </a:stretch>
        </p:blipFill>
        <p:spPr bwMode="auto">
          <a:xfrm>
            <a:off x="4480520" y="476672"/>
            <a:ext cx="4627984" cy="3657600"/>
          </a:xfrm>
          <a:prstGeom prst="rect">
            <a:avLst/>
          </a:prstGeom>
          <a:noFill/>
        </p:spPr>
      </p:pic>
      <p:pic>
        <p:nvPicPr>
          <p:cNvPr id="7" name="Picture 2" descr="C:\Users\user\Dropbox\General\the end\Matlab codes\All Results\SSLM\Results N = 512\JPG\PSD_N512_M4_F5_R74_after.jpg"/>
          <p:cNvPicPr>
            <a:picLocks noChangeAspect="1" noChangeArrowheads="1"/>
          </p:cNvPicPr>
          <p:nvPr/>
        </p:nvPicPr>
        <p:blipFill>
          <a:blip r:embed="rId4" cstate="print"/>
          <a:srcRect l="5255" t="55065" r="8988" b="5273"/>
          <a:stretch>
            <a:fillRect/>
          </a:stretch>
        </p:blipFill>
        <p:spPr bwMode="auto">
          <a:xfrm>
            <a:off x="179512" y="4221088"/>
            <a:ext cx="4104456" cy="2376264"/>
          </a:xfrm>
          <a:prstGeom prst="rect">
            <a:avLst/>
          </a:prstGeom>
          <a:noFill/>
        </p:spPr>
      </p:pic>
      <p:pic>
        <p:nvPicPr>
          <p:cNvPr id="11" name="Picture 2" descr="C:\Users\user\Dropbox\General\the end\Matlab codes\All Results\SSLM\Results N = 512\JPG\PSD_N512_M4_F5_R74_after.jpg"/>
          <p:cNvPicPr>
            <a:picLocks noChangeAspect="1" noChangeArrowheads="1"/>
          </p:cNvPicPr>
          <p:nvPr/>
        </p:nvPicPr>
        <p:blipFill>
          <a:blip r:embed="rId4" cstate="print"/>
          <a:srcRect l="4514" t="7211" r="8225" b="53126"/>
          <a:stretch>
            <a:fillRect/>
          </a:stretch>
        </p:blipFill>
        <p:spPr bwMode="auto">
          <a:xfrm>
            <a:off x="4355976" y="4221088"/>
            <a:ext cx="4176464" cy="2376264"/>
          </a:xfrm>
          <a:prstGeom prst="rect">
            <a:avLst/>
          </a:prstGeom>
          <a:noFill/>
        </p:spPr>
      </p:pic>
      <p:sp>
        <p:nvSpPr>
          <p:cNvPr id="12" name="Action Button: Return 11">
            <a:hlinkClick r:id="rId5" action="ppaction://hlinksldjump" highlightClick="1"/>
          </p:cNvPr>
          <p:cNvSpPr/>
          <p:nvPr/>
        </p:nvSpPr>
        <p:spPr>
          <a:xfrm>
            <a:off x="8639944" y="6093296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Sliding Selected Mapping (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SSLM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MY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599" y="2438400"/>
          <a:ext cx="7812157" cy="41232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6685"/>
                <a:gridCol w="504010"/>
                <a:gridCol w="504010"/>
                <a:gridCol w="504010"/>
                <a:gridCol w="504010"/>
                <a:gridCol w="504010"/>
                <a:gridCol w="645790"/>
                <a:gridCol w="482276"/>
                <a:gridCol w="526734"/>
                <a:gridCol w="550342"/>
                <a:gridCol w="645790"/>
                <a:gridCol w="486934"/>
                <a:gridCol w="457200"/>
                <a:gridCol w="533400"/>
                <a:gridCol w="496956"/>
              </a:tblGrid>
              <a:tr h="255330">
                <a:tc rowSpan="2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MY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A/A</a:t>
                      </a:r>
                      <a:endParaRPr lang="en-MY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A/B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A/C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A/D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A/E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A/F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A/G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3405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  <a:endParaRPr kumimoji="0" lang="en-MY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40.49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40.25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63.07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47.93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</a:t>
                      </a:r>
                      <a:endParaRPr kumimoji="0" lang="en-MY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40.42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40.21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52.67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43.67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40.37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40.18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46.29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41.66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40.33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40.16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42.97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40.75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1024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40.29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40.15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41.37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40.34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2048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40.27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40.13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40.63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40.15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4096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40.24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40.12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45.45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40.29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40.07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743200"/>
            <a:ext cx="180975" cy="266700"/>
          </a:xfrm>
          <a:prstGeom prst="rect">
            <a:avLst/>
          </a:prstGeom>
          <a:noFill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743200"/>
            <a:ext cx="142875" cy="266700"/>
          </a:xfrm>
          <a:prstGeom prst="rect">
            <a:avLst/>
          </a:prstGeom>
          <a:noFill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743200"/>
            <a:ext cx="352425" cy="266700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743200"/>
            <a:ext cx="314325" cy="266700"/>
          </a:xfrm>
          <a:prstGeom prst="rect">
            <a:avLst/>
          </a:prstGeom>
          <a:noFill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743200"/>
            <a:ext cx="352425" cy="266700"/>
          </a:xfrm>
          <a:prstGeom prst="rect">
            <a:avLst/>
          </a:prstGeom>
          <a:noFill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743200"/>
            <a:ext cx="314325" cy="266700"/>
          </a:xfrm>
          <a:prstGeom prst="rect">
            <a:avLst/>
          </a:prstGeom>
          <a:noFill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43200"/>
            <a:ext cx="352425" cy="266700"/>
          </a:xfrm>
          <a:prstGeom prst="rect">
            <a:avLst/>
          </a:prstGeom>
          <a:noFill/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743200"/>
            <a:ext cx="381000" cy="3232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34200" y="6096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A: SSLM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B: CSLM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Jayalath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 2000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D: Zhou et al 2004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E: Chin-Liang et al 2007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Irukulapati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 2009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G: Shin-Kai et al 2011</a:t>
            </a:r>
            <a:endParaRPr lang="en-M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743200"/>
            <a:ext cx="180975" cy="266700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743200"/>
            <a:ext cx="142875" cy="266700"/>
          </a:xfrm>
          <a:prstGeom prst="rect">
            <a:avLst/>
          </a:prstGeom>
          <a:noFill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743200"/>
            <a:ext cx="180975" cy="2667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743200"/>
            <a:ext cx="142875" cy="266700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743200"/>
            <a:ext cx="180975" cy="26670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743200"/>
            <a:ext cx="142875" cy="266700"/>
          </a:xfrm>
          <a:prstGeom prst="rect">
            <a:avLst/>
          </a:prstGeom>
          <a:noFill/>
        </p:spPr>
      </p:pic>
      <p:sp>
        <p:nvSpPr>
          <p:cNvPr id="23" name="Action Button: Return 22">
            <a:hlinkClick r:id="rId6" action="ppaction://hlinksldjump" highlightClick="1"/>
          </p:cNvPr>
          <p:cNvSpPr/>
          <p:nvPr/>
        </p:nvSpPr>
        <p:spPr>
          <a:xfrm>
            <a:off x="8639944" y="5949280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Return 23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275584" cy="479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(</a:t>
            </a:r>
            <a:r>
              <a:rPr lang="en-US" b="1" dirty="0" smtClean="0"/>
              <a:t>RV-CR</a:t>
            </a:r>
            <a:r>
              <a:rPr lang="en-US" dirty="0" smtClean="0"/>
              <a:t>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9938" name="Picture 2" descr="C:\Users\user\Dropbox\General\the end\Matlab codes\All Results\RV-CR\Results N = 2048\JPG\PAPR_N_2048_M_16.jpg"/>
          <p:cNvPicPr>
            <a:picLocks noChangeAspect="1" noChangeArrowheads="1"/>
          </p:cNvPicPr>
          <p:nvPr/>
        </p:nvPicPr>
        <p:blipFill>
          <a:blip r:embed="rId2" cstate="print"/>
          <a:srcRect l="3944" t="5333" r="9297" b="1333"/>
          <a:stretch>
            <a:fillRect/>
          </a:stretch>
        </p:blipFill>
        <p:spPr bwMode="auto">
          <a:xfrm>
            <a:off x="0" y="836712"/>
            <a:ext cx="3491881" cy="2777632"/>
          </a:xfrm>
          <a:prstGeom prst="rect">
            <a:avLst/>
          </a:prstGeom>
          <a:noFill/>
        </p:spPr>
      </p:pic>
      <p:pic>
        <p:nvPicPr>
          <p:cNvPr id="39943" name="Picture 7" descr="C:\Users\user\Dropbox\General\the end\Matlab codes\All Results\RV-CR\Results N = 2048\JPG\BER_N_2048_M_16.jpg"/>
          <p:cNvPicPr>
            <a:picLocks noChangeAspect="1" noChangeArrowheads="1"/>
          </p:cNvPicPr>
          <p:nvPr/>
        </p:nvPicPr>
        <p:blipFill>
          <a:blip r:embed="rId3" cstate="print"/>
          <a:srcRect l="3966" t="5363" r="7997" b="1318"/>
          <a:stretch>
            <a:fillRect/>
          </a:stretch>
        </p:blipFill>
        <p:spPr bwMode="auto">
          <a:xfrm>
            <a:off x="107504" y="3717032"/>
            <a:ext cx="3491146" cy="2736304"/>
          </a:xfrm>
          <a:prstGeom prst="rect">
            <a:avLst/>
          </a:prstGeom>
          <a:noFill/>
        </p:spPr>
      </p:pic>
      <p:pic>
        <p:nvPicPr>
          <p:cNvPr id="6" name="Picture 2" descr="C:\Users\user\Dropbox\General\the end\Matlab codes\All Results\RV-CR\Results N = 2048\JPG\PSD_N_2048_M_16_after.jpg"/>
          <p:cNvPicPr>
            <a:picLocks noChangeAspect="1" noChangeArrowheads="1"/>
          </p:cNvPicPr>
          <p:nvPr/>
        </p:nvPicPr>
        <p:blipFill>
          <a:blip r:embed="rId4" cstate="print"/>
          <a:srcRect l="7246" r="8696"/>
          <a:stretch>
            <a:fillRect/>
          </a:stretch>
        </p:blipFill>
        <p:spPr bwMode="auto">
          <a:xfrm>
            <a:off x="4427984" y="620688"/>
            <a:ext cx="4572001" cy="5696249"/>
          </a:xfrm>
          <a:prstGeom prst="rect">
            <a:avLst/>
          </a:prstGeom>
          <a:noFill/>
        </p:spPr>
      </p:pic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>
          <a:xfrm>
            <a:off x="7956376" y="6597352"/>
            <a:ext cx="432048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Return 7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(</a:t>
            </a:r>
            <a:r>
              <a:rPr lang="en-US" b="1" dirty="0" smtClean="0"/>
              <a:t>RV-CR</a:t>
            </a:r>
            <a:r>
              <a:rPr lang="en-US" dirty="0" smtClean="0"/>
              <a:t>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9940" name="Picture 4" descr="C:\Users\user\Dropbox\General\the end\Matlab codes\All Results\RV-CR\Results N = 2048\JPG\Cst_after_RV_CR_Remove_N_2048_M_16_QAM_SNR_18.jpg"/>
          <p:cNvPicPr>
            <a:picLocks noChangeAspect="1" noChangeArrowheads="1"/>
          </p:cNvPicPr>
          <p:nvPr/>
        </p:nvPicPr>
        <p:blipFill>
          <a:blip r:embed="rId2" cstate="print"/>
          <a:srcRect l="14465" t="6772" r="12446" b="7895"/>
          <a:stretch>
            <a:fillRect/>
          </a:stretch>
        </p:blipFill>
        <p:spPr bwMode="auto">
          <a:xfrm>
            <a:off x="0" y="980728"/>
            <a:ext cx="3995936" cy="4049191"/>
          </a:xfrm>
          <a:prstGeom prst="rect">
            <a:avLst/>
          </a:prstGeom>
          <a:noFill/>
        </p:spPr>
      </p:pic>
      <p:pic>
        <p:nvPicPr>
          <p:cNvPr id="5" name="Picture 5" descr="C:\Users\user\Dropbox\General\the end\Matlab codes\All Results\RV-CR\Results N = 2048\JPG\Cst_after_RV_CR_Remove_N_2048_M_16_PSK_SNR_18.jpg"/>
          <p:cNvPicPr>
            <a:picLocks noChangeAspect="1" noChangeArrowheads="1"/>
          </p:cNvPicPr>
          <p:nvPr/>
        </p:nvPicPr>
        <p:blipFill>
          <a:blip r:embed="rId3" cstate="print"/>
          <a:srcRect l="15961" t="7357" r="13843" b="8472"/>
          <a:stretch>
            <a:fillRect/>
          </a:stretch>
        </p:blipFill>
        <p:spPr bwMode="auto">
          <a:xfrm>
            <a:off x="4716016" y="980728"/>
            <a:ext cx="4004292" cy="4040531"/>
          </a:xfrm>
          <a:prstGeom prst="rect">
            <a:avLst/>
          </a:prstGeom>
          <a:noFill/>
        </p:spPr>
      </p:pic>
      <p:sp>
        <p:nvSpPr>
          <p:cNvPr id="6" name="Action Button: Return 5">
            <a:hlinkClick r:id="rId4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Random Variable Constellation Reshaping (RV-CR)</a:t>
            </a:r>
            <a:endParaRPr lang="en-MY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799" y="2438400"/>
          <a:ext cx="6781801" cy="41232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6685"/>
                <a:gridCol w="504010"/>
                <a:gridCol w="504010"/>
                <a:gridCol w="504010"/>
                <a:gridCol w="504010"/>
                <a:gridCol w="504010"/>
                <a:gridCol w="645790"/>
                <a:gridCol w="482276"/>
                <a:gridCol w="526734"/>
                <a:gridCol w="550342"/>
                <a:gridCol w="645790"/>
                <a:gridCol w="486934"/>
                <a:gridCol w="457200"/>
              </a:tblGrid>
              <a:tr h="255330">
                <a:tc rowSpan="2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MY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A/A</a:t>
                      </a:r>
                      <a:endParaRPr lang="en-MY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A/B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A/C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A/D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A/E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</a:rPr>
                        <a:t>A/F</a:t>
                      </a:r>
                      <a:endParaRPr lang="en-MY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3405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  <a:endParaRPr kumimoji="0" lang="en-MY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66.66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83.33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98.68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97.91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97.92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</a:t>
                      </a:r>
                      <a:endParaRPr kumimoji="0" lang="en-MY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71.42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85.71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98.83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98.21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98.22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87.5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98.95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98.43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98.44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77.77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88.88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99.05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98.61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98.61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1024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99.13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98.75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98.75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2048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81.81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90.90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99.20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98.86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98.86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10660"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4096</a:t>
                      </a:r>
                      <a:endParaRPr lang="en-MY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4572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91.66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99.26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98.95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572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98.96</a:t>
                      </a:r>
                      <a:endParaRPr lang="en-MY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2743200"/>
            <a:ext cx="180975" cy="266700"/>
          </a:xfrm>
          <a:prstGeom prst="rect">
            <a:avLst/>
          </a:prstGeom>
          <a:noFill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25" y="2743200"/>
            <a:ext cx="142875" cy="266700"/>
          </a:xfrm>
          <a:prstGeom prst="rect">
            <a:avLst/>
          </a:prstGeom>
          <a:noFill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25" y="2743200"/>
            <a:ext cx="352425" cy="266700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525" y="2743200"/>
            <a:ext cx="314325" cy="266700"/>
          </a:xfrm>
          <a:prstGeom prst="rect">
            <a:avLst/>
          </a:prstGeom>
          <a:noFill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525" y="2743200"/>
            <a:ext cx="352425" cy="266700"/>
          </a:xfrm>
          <a:prstGeom prst="rect">
            <a:avLst/>
          </a:prstGeom>
          <a:noFill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1725" y="2743200"/>
            <a:ext cx="314325" cy="266700"/>
          </a:xfrm>
          <a:prstGeom prst="rect">
            <a:avLst/>
          </a:prstGeom>
          <a:noFill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725" y="2743200"/>
            <a:ext cx="352425" cy="266700"/>
          </a:xfrm>
          <a:prstGeom prst="rect">
            <a:avLst/>
          </a:prstGeom>
          <a:noFill/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25" y="2743200"/>
            <a:ext cx="381000" cy="3232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10400" y="2895600"/>
            <a:ext cx="2133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A: RV-CR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Chau-Yun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et al. 2006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Mobasher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Khandani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2006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D: Hsu &amp; Chao 2008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E: Yang &amp; Tao 2009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et al. 2011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7325" y="2743200"/>
            <a:ext cx="180975" cy="266700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43200"/>
            <a:ext cx="142875" cy="266700"/>
          </a:xfrm>
          <a:prstGeom prst="rect">
            <a:avLst/>
          </a:prstGeom>
          <a:noFill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2743200"/>
            <a:ext cx="180975" cy="26670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1325" y="2743200"/>
            <a:ext cx="142875" cy="266700"/>
          </a:xfrm>
          <a:prstGeom prst="rect">
            <a:avLst/>
          </a:prstGeom>
          <a:noFill/>
        </p:spPr>
      </p:pic>
      <p:sp>
        <p:nvSpPr>
          <p:cNvPr id="20" name="Action Button: Return 19">
            <a:hlinkClick r:id="rId6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Return 20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2818656" cy="578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investigation </a:t>
            </a:r>
            <a:r>
              <a:rPr lang="en-US" dirty="0" smtClean="0">
                <a:solidFill>
                  <a:srgbClr val="00B050"/>
                </a:solidFill>
              </a:rPr>
              <a:t>for the existing PAPR based reduction techniques for OFDM systems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terms of PAPR reduction gain and computational complexity has been done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Development of methods </a:t>
            </a:r>
            <a:r>
              <a:rPr lang="en-US" dirty="0" smtClean="0">
                <a:solidFill>
                  <a:srgbClr val="00B050"/>
                </a:solidFill>
              </a:rPr>
              <a:t>to reduce the PAPR in OFDM systems </a:t>
            </a:r>
            <a:r>
              <a:rPr lang="en-US" b="1" dirty="0" smtClean="0">
                <a:solidFill>
                  <a:srgbClr val="FF0000"/>
                </a:solidFill>
              </a:rPr>
              <a:t>with minimal computational complexity has been achieved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dirty="0" smtClean="0">
                <a:solidFill>
                  <a:srgbClr val="00B050"/>
                </a:solidFill>
              </a:rPr>
              <a:t>Furthermore, the </a:t>
            </a:r>
            <a:r>
              <a:rPr lang="en-US" b="1" dirty="0" smtClean="0">
                <a:solidFill>
                  <a:srgbClr val="FF0000"/>
                </a:solidFill>
              </a:rPr>
              <a:t>balance between</a:t>
            </a:r>
            <a:r>
              <a:rPr lang="en-US" b="1" dirty="0" smtClean="0">
                <a:solidFill>
                  <a:srgbClr val="00B050"/>
                </a:solidFill>
              </a:rPr>
              <a:t> the </a:t>
            </a:r>
            <a:r>
              <a:rPr lang="en-US" b="1" u="sng" dirty="0" smtClean="0">
                <a:solidFill>
                  <a:srgbClr val="FF0000"/>
                </a:solidFill>
              </a:rPr>
              <a:t>computational complexity reduction</a:t>
            </a:r>
            <a:r>
              <a:rPr lang="en-US" b="1" dirty="0" smtClean="0">
                <a:solidFill>
                  <a:srgbClr val="00B050"/>
                </a:solidFill>
              </a:rPr>
              <a:t>, the </a:t>
            </a:r>
            <a:r>
              <a:rPr lang="en-US" b="1" i="1" u="sng" dirty="0" smtClean="0">
                <a:solidFill>
                  <a:srgbClr val="FF0000"/>
                </a:solidFill>
              </a:rPr>
              <a:t>PAPR reduction gain </a:t>
            </a:r>
            <a:r>
              <a:rPr lang="en-US" b="1" dirty="0" smtClean="0">
                <a:solidFill>
                  <a:srgbClr val="00B050"/>
                </a:solidFill>
              </a:rPr>
              <a:t>and the </a:t>
            </a:r>
            <a:r>
              <a:rPr lang="en-US" b="1" i="1" dirty="0" smtClean="0">
                <a:solidFill>
                  <a:srgbClr val="FF0000"/>
                </a:solidFill>
              </a:rPr>
              <a:t>BER performance</a:t>
            </a:r>
            <a:r>
              <a:rPr lang="en-US" b="1" dirty="0" smtClean="0">
                <a:solidFill>
                  <a:srgbClr val="00B050"/>
                </a:solidFill>
              </a:rPr>
              <a:t> has been accomplished. As follows: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a) Side information supported amplitude clipping;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b) Sliding selected mapping; and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c) Random variable constellation reshaping.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of Publications: (Journals)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2013. Reducing the PAPR of OFDM systems by random variable transformation.  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ETRI Journal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35 (4): 714 – 717. 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SCOPUS/ISI-Q3</a:t>
            </a:r>
          </a:p>
          <a:p>
            <a:endParaRPr lang="en-MY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2013. Sliding the SLM-technique to reduce the non-linear distortion in OFDM systems. </a:t>
            </a:r>
            <a:r>
              <a:rPr lang="en-MY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Elektronika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Elektrotechnika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19(5): 03 – 111 . 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SCOPUS/ISI-Q4</a:t>
            </a:r>
          </a:p>
          <a:p>
            <a:endParaRPr lang="en-MY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2013. Reducing the power envelope fluctuation of OFDM systems using side information supported amplitude clipping approach. 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Journal of Circuit Theory and Applications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SCOPUS/</a:t>
            </a:r>
            <a:r>
              <a:rPr lang="en-MY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-Q2</a:t>
            </a:r>
          </a:p>
          <a:p>
            <a:endParaRPr lang="en-MY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M.J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Ismail,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M.B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M.T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Islam,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Hussain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F. M., 2014.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Post-IFFT-Modified Selected Mapping to Reduce the PAPR of an OFDM System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Circuits, Systems, and Signal Processing 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SCOPUS/</a:t>
            </a:r>
            <a:r>
              <a:rPr lang="en-MY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-Q2</a:t>
            </a:r>
          </a:p>
          <a:p>
            <a:endParaRPr lang="en-MY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2012. Peak to average power ratio reduction of orthogonal frequency division multiplexing system with a significant low complexity.  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American Journal of Applied Sciences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9(12): 1985 - 1989. 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</a:p>
          <a:p>
            <a:endParaRPr lang="en-MY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2012. An additive scaling factor to reduce the PAPR of the OFDM systems. 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Journal of Electrical and Electronics Engineering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5(1): 247 – 250.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</a:p>
          <a:p>
            <a:endParaRPr lang="en-MY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2012. A novel way to enhance the PAPR of OFDM systems. </a:t>
            </a:r>
            <a:r>
              <a:rPr lang="en-MY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Journal of Applied Sciences Research</a:t>
            </a:r>
            <a:r>
              <a:rPr lang="en-MY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8(3): 1589 - 1593 . </a:t>
            </a:r>
            <a:r>
              <a:rPr lang="en-MY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Callout 6"/>
          <p:cNvSpPr/>
          <p:nvPr/>
        </p:nvSpPr>
        <p:spPr>
          <a:xfrm>
            <a:off x="6732240" y="1556792"/>
            <a:ext cx="1512168" cy="36004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RV-CR</a:t>
            </a:r>
            <a:endParaRPr lang="en-US" dirty="0"/>
          </a:p>
        </p:txBody>
      </p:sp>
      <p:sp>
        <p:nvSpPr>
          <p:cNvPr id="8" name="Up Arrow Callout 7"/>
          <p:cNvSpPr/>
          <p:nvPr/>
        </p:nvSpPr>
        <p:spPr>
          <a:xfrm>
            <a:off x="6732240" y="2348880"/>
            <a:ext cx="1512168" cy="36004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SSLM</a:t>
            </a:r>
            <a:endParaRPr lang="en-US" dirty="0"/>
          </a:p>
        </p:txBody>
      </p:sp>
      <p:sp>
        <p:nvSpPr>
          <p:cNvPr id="9" name="Up Arrow Callout 8"/>
          <p:cNvSpPr/>
          <p:nvPr/>
        </p:nvSpPr>
        <p:spPr>
          <a:xfrm>
            <a:off x="6732240" y="3140968"/>
            <a:ext cx="1512168" cy="36004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SI-SAC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6732240" y="3861048"/>
            <a:ext cx="1512168" cy="36004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PI-</a:t>
            </a:r>
            <a:r>
              <a:rPr lang="en-US" dirty="0" err="1" smtClean="0"/>
              <a:t>MSLM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Orthogonal Frequency Division Multiplexing (OFDM) has become an important system for the new generations of telecommunications systems.</a:t>
            </a:r>
          </a:p>
          <a:p>
            <a:r>
              <a:rPr lang="en-MY" b="1" dirty="0" smtClean="0">
                <a:solidFill>
                  <a:schemeClr val="accent5">
                    <a:lumMod val="50000"/>
                  </a:schemeClr>
                </a:solidFill>
              </a:rPr>
              <a:t>WiMAX</a:t>
            </a:r>
            <a:r>
              <a:rPr lang="en-MY" dirty="0" smtClean="0"/>
              <a:t>, </a:t>
            </a:r>
            <a:r>
              <a:rPr lang="en-MY" b="1" dirty="0" smtClean="0">
                <a:solidFill>
                  <a:srgbClr val="0070C0"/>
                </a:solidFill>
              </a:rPr>
              <a:t>LTE</a:t>
            </a:r>
            <a:r>
              <a:rPr lang="en-MY" dirty="0" smtClean="0"/>
              <a:t>, </a:t>
            </a:r>
            <a:r>
              <a:rPr lang="en-MY" b="1" dirty="0" smtClean="0">
                <a:solidFill>
                  <a:srgbClr val="00B050"/>
                </a:solidFill>
              </a:rPr>
              <a:t>LTE-A</a:t>
            </a:r>
            <a:r>
              <a:rPr lang="en-MY" dirty="0" smtClean="0"/>
              <a:t> are such examples of the systems that utilizes the OFDM signals.</a:t>
            </a:r>
          </a:p>
          <a:p>
            <a:r>
              <a:rPr lang="en-MY" dirty="0" smtClean="0"/>
              <a:t>Some </a:t>
            </a:r>
            <a:r>
              <a:rPr lang="en-MY" b="1" dirty="0" smtClean="0"/>
              <a:t>limitations</a:t>
            </a:r>
            <a:r>
              <a:rPr lang="en-MY" dirty="0" smtClean="0"/>
              <a:t> surround the usability of OFDM signals such as the </a:t>
            </a:r>
            <a:r>
              <a:rPr lang="en-MY" b="1" dirty="0" smtClean="0"/>
              <a:t>PAPR</a:t>
            </a:r>
            <a:r>
              <a:rPr lang="en-MY" dirty="0" smtClean="0"/>
              <a:t>, which put more limitations on the </a:t>
            </a:r>
            <a:r>
              <a:rPr lang="en-MY" b="1" dirty="0" smtClean="0">
                <a:solidFill>
                  <a:srgbClr val="C00000"/>
                </a:solidFill>
              </a:rPr>
              <a:t>baseband mapping (</a:t>
            </a:r>
            <a:r>
              <a:rPr lang="en-MY" b="1" dirty="0" err="1" smtClean="0">
                <a:solidFill>
                  <a:srgbClr val="C00000"/>
                </a:solidFill>
              </a:rPr>
              <a:t>PSK</a:t>
            </a:r>
            <a:r>
              <a:rPr lang="en-MY" b="1" dirty="0" smtClean="0">
                <a:solidFill>
                  <a:srgbClr val="C00000"/>
                </a:solidFill>
              </a:rPr>
              <a:t>/QAM)</a:t>
            </a:r>
            <a:r>
              <a:rPr lang="en-MY" dirty="0" smtClean="0"/>
              <a:t> or the </a:t>
            </a:r>
            <a:r>
              <a:rPr lang="en-MY" b="1" dirty="0" smtClean="0">
                <a:solidFill>
                  <a:schemeClr val="accent2">
                    <a:lumMod val="50000"/>
                  </a:schemeClr>
                </a:solidFill>
              </a:rPr>
              <a:t>complexity</a:t>
            </a:r>
            <a:r>
              <a:rPr lang="en-MY" dirty="0" smtClean="0"/>
              <a:t> leading to a </a:t>
            </a:r>
            <a:r>
              <a:rPr lang="en-MY" b="1" dirty="0" smtClean="0">
                <a:solidFill>
                  <a:srgbClr val="7030A0"/>
                </a:solidFill>
              </a:rPr>
              <a:t>degradation in the BER-performance</a:t>
            </a:r>
            <a:r>
              <a:rPr lang="en-MY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Publications: (Conferences)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617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MY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2011. Amplitude phase grouping algorithm to enhance the PAPR problem. 7th International Conference on Information Technology and Application, (ICITA 2011)  245 – 248.</a:t>
            </a:r>
          </a:p>
          <a:p>
            <a:endParaRPr lang="en-MY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2011. Blind technique to lower the PAPR of the MC-CDMA system without complexity. 17th Asia-Pacific Conference on Communications, (APCC 2011)  688 – 691.</a:t>
            </a:r>
          </a:p>
          <a:p>
            <a:endParaRPr lang="en-MY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Montadar</a:t>
            </a:r>
            <a:r>
              <a:rPr lang="en-MY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T., Singh, M.J., Ismail, M.B., </a:t>
            </a:r>
            <a:r>
              <a:rPr lang="en-MY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Samad</a:t>
            </a:r>
            <a:r>
              <a:rPr lang="en-MY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S.A., Islam, M.T. Islam. 2011. A novel simple algorithm to enhance the peak to average ratio of MC-CDMA system. 2011 IEEE International Conference on Signal and Image Processing Applications, (ICSIPA 2011)  324 - 326 </a:t>
            </a:r>
            <a:endParaRPr lang="en-MY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467544" y="1529460"/>
            <a:ext cx="8064896" cy="4795140"/>
            <a:chOff x="467544" y="1529460"/>
            <a:chExt cx="8064896" cy="4795140"/>
          </a:xfrm>
        </p:grpSpPr>
        <p:grpSp>
          <p:nvGrpSpPr>
            <p:cNvPr id="50" name="Group 49"/>
            <p:cNvGrpSpPr/>
            <p:nvPr/>
          </p:nvGrpSpPr>
          <p:grpSpPr>
            <a:xfrm>
              <a:off x="827584" y="1877106"/>
              <a:ext cx="1183278" cy="877304"/>
              <a:chOff x="971600" y="1877106"/>
              <a:chExt cx="1183278" cy="877304"/>
            </a:xfrm>
          </p:grpSpPr>
          <p:sp>
            <p:nvSpPr>
              <p:cNvPr id="1027" name="Text Box 3"/>
              <p:cNvSpPr txBox="1">
                <a:spLocks noChangeArrowheads="1"/>
              </p:cNvSpPr>
              <p:nvPr/>
            </p:nvSpPr>
            <p:spPr bwMode="auto">
              <a:xfrm>
                <a:off x="971600" y="1877106"/>
                <a:ext cx="951751" cy="8773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Binary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Data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Source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8" name="AutoShape 4"/>
              <p:cNvCxnSpPr>
                <a:cxnSpLocks noChangeShapeType="1"/>
              </p:cNvCxnSpPr>
              <p:nvPr/>
            </p:nvCxnSpPr>
            <p:spPr bwMode="auto">
              <a:xfrm>
                <a:off x="1916940" y="2321218"/>
                <a:ext cx="237938" cy="54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51" name="Group 50"/>
            <p:cNvGrpSpPr/>
            <p:nvPr/>
          </p:nvGrpSpPr>
          <p:grpSpPr>
            <a:xfrm>
              <a:off x="2007420" y="1886342"/>
              <a:ext cx="1255633" cy="877304"/>
              <a:chOff x="2051720" y="1886342"/>
              <a:chExt cx="1255633" cy="877304"/>
            </a:xfrm>
          </p:grpSpPr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2051720" y="1886342"/>
                <a:ext cx="1072777" cy="8773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M-QAM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or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M-</a:t>
                </a:r>
                <a:r>
                  <a:rPr kumimoji="0" lang="en-MY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PSK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31" name="AutoShape 7"/>
              <p:cNvCxnSpPr>
                <a:cxnSpLocks noChangeShapeType="1"/>
              </p:cNvCxnSpPr>
              <p:nvPr/>
            </p:nvCxnSpPr>
            <p:spPr bwMode="auto">
              <a:xfrm>
                <a:off x="3131840" y="2326679"/>
                <a:ext cx="1755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52" name="Group 51"/>
            <p:cNvGrpSpPr/>
            <p:nvPr/>
          </p:nvGrpSpPr>
          <p:grpSpPr>
            <a:xfrm>
              <a:off x="3257384" y="1538981"/>
              <a:ext cx="1366595" cy="1583515"/>
              <a:chOff x="3257384" y="1538981"/>
              <a:chExt cx="1366595" cy="1583515"/>
            </a:xfrm>
          </p:grpSpPr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3257384" y="1538981"/>
                <a:ext cx="974605" cy="15835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MY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Serial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to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Parallel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4227529" y="1694182"/>
                <a:ext cx="39354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4230432" y="1912598"/>
                <a:ext cx="39354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>
                <a:off x="4229149" y="2947344"/>
                <a:ext cx="39354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>
                <a:off x="4389283" y="2104622"/>
                <a:ext cx="0" cy="5815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625536" y="1529460"/>
              <a:ext cx="792088" cy="1583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M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M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IDFT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5436096" y="1700808"/>
              <a:ext cx="7920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5588613" y="2098252"/>
              <a:ext cx="0" cy="5815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6228184" y="1529460"/>
              <a:ext cx="1008112" cy="1583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M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Parallel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Serial</a:t>
              </a:r>
            </a:p>
          </p:txBody>
        </p:sp>
        <p:cxnSp>
          <p:nvCxnSpPr>
            <p:cNvPr id="1042" name="AutoShape 18"/>
            <p:cNvCxnSpPr>
              <a:cxnSpLocks noChangeShapeType="1"/>
              <a:stCxn id="1037" idx="3"/>
            </p:cNvCxnSpPr>
            <p:nvPr/>
          </p:nvCxnSpPr>
          <p:spPr bwMode="auto">
            <a:xfrm>
              <a:off x="7236296" y="2321218"/>
              <a:ext cx="184402" cy="109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7429192" y="1941720"/>
              <a:ext cx="1031240" cy="7853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Cyclic Prefix Insertion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80312" y="2727108"/>
              <a:ext cx="1152128" cy="3294180"/>
              <a:chOff x="7020272" y="2727108"/>
              <a:chExt cx="1152128" cy="3294180"/>
            </a:xfrm>
          </p:grpSpPr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7086122" y="5153345"/>
                <a:ext cx="1049334" cy="8679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Cyclic Prefix Removal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7020272" y="3662656"/>
                <a:ext cx="1152128" cy="5842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Noisy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Channel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>
                <a:off x="7596336" y="2727108"/>
                <a:ext cx="0" cy="9355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7" name="AutoShape 23"/>
              <p:cNvCxnSpPr>
                <a:cxnSpLocks noChangeShapeType="1"/>
                <a:stCxn id="1045" idx="2"/>
              </p:cNvCxnSpPr>
              <p:nvPr/>
            </p:nvCxnSpPr>
            <p:spPr bwMode="auto">
              <a:xfrm>
                <a:off x="7596336" y="4246919"/>
                <a:ext cx="0" cy="9118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58" name="Group 57"/>
            <p:cNvGrpSpPr/>
            <p:nvPr/>
          </p:nvGrpSpPr>
          <p:grpSpPr>
            <a:xfrm>
              <a:off x="467544" y="5088730"/>
              <a:ext cx="1183278" cy="877304"/>
              <a:chOff x="827584" y="5088730"/>
              <a:chExt cx="1183278" cy="877304"/>
            </a:xfrm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827584" y="5088730"/>
                <a:ext cx="951751" cy="8773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Binary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Data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Output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1772924" y="5523606"/>
                <a:ext cx="237938" cy="54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</p:grpSp>
        <p:grpSp>
          <p:nvGrpSpPr>
            <p:cNvPr id="59" name="Group 58"/>
            <p:cNvGrpSpPr/>
            <p:nvPr/>
          </p:nvGrpSpPr>
          <p:grpSpPr>
            <a:xfrm>
              <a:off x="1654736" y="4946760"/>
              <a:ext cx="1634145" cy="1171255"/>
              <a:chOff x="2014776" y="4946760"/>
              <a:chExt cx="1634145" cy="1171255"/>
            </a:xfrm>
          </p:grpSpPr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2014776" y="4946760"/>
                <a:ext cx="1459422" cy="11712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M-QAM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or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M-</a:t>
                </a:r>
                <a:r>
                  <a:rPr kumimoji="0" lang="en-MY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PSK</a:t>
                </a:r>
                <a:endPara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De-mapping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>
                <a:off x="3473408" y="5538303"/>
                <a:ext cx="1755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</p:grp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4572000" y="4741085"/>
              <a:ext cx="681244" cy="1583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M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M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DFT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5247780" y="4869160"/>
              <a:ext cx="9361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5413378" y="5309876"/>
              <a:ext cx="0" cy="5815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 flipV="1">
              <a:off x="7148358" y="5589240"/>
              <a:ext cx="303962" cy="15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</p:cxn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156176" y="4725144"/>
              <a:ext cx="986024" cy="1583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MY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Serial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to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Parallel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50028" y="4725144"/>
              <a:ext cx="1307310" cy="1583515"/>
              <a:chOff x="3250028" y="4725144"/>
              <a:chExt cx="1307310" cy="1583515"/>
            </a:xfrm>
          </p:grpSpPr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>
                <a:off x="4252452" y="4906717"/>
                <a:ext cx="30488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055" name="AutoShape 31"/>
              <p:cNvCxnSpPr>
                <a:cxnSpLocks noChangeShapeType="1"/>
              </p:cNvCxnSpPr>
              <p:nvPr/>
            </p:nvCxnSpPr>
            <p:spPr bwMode="auto">
              <a:xfrm>
                <a:off x="4346542" y="5316246"/>
                <a:ext cx="0" cy="58153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62" name="AutoShape 38"/>
              <p:cNvCxnSpPr>
                <a:cxnSpLocks noChangeShapeType="1"/>
              </p:cNvCxnSpPr>
              <p:nvPr/>
            </p:nvCxnSpPr>
            <p:spPr bwMode="auto">
              <a:xfrm>
                <a:off x="4247024" y="5125133"/>
                <a:ext cx="30488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063" name="AutoShape 39"/>
              <p:cNvCxnSpPr>
                <a:cxnSpLocks noChangeShapeType="1"/>
              </p:cNvCxnSpPr>
              <p:nvPr/>
            </p:nvCxnSpPr>
            <p:spPr bwMode="auto">
              <a:xfrm>
                <a:off x="4247024" y="6152597"/>
                <a:ext cx="30488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49" name="Text Box 13"/>
              <p:cNvSpPr txBox="1">
                <a:spLocks noChangeArrowheads="1"/>
              </p:cNvSpPr>
              <p:nvPr/>
            </p:nvSpPr>
            <p:spPr bwMode="auto">
              <a:xfrm>
                <a:off x="3250028" y="4725144"/>
                <a:ext cx="1008112" cy="15835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en-MY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Parallel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to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MY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Serial</a:t>
                </a:r>
              </a:p>
            </p:txBody>
          </p:sp>
        </p:grpSp>
        <p:sp>
          <p:nvSpPr>
            <p:cNvPr id="76" name="Left-Right Arrow Callout 75"/>
            <p:cNvSpPr/>
            <p:nvPr/>
          </p:nvSpPr>
          <p:spPr>
            <a:xfrm rot="16200000">
              <a:off x="1295636" y="3248980"/>
              <a:ext cx="2016224" cy="1224136"/>
            </a:xfrm>
            <a:prstGeom prst="leftRigh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85532" y="3621021"/>
              <a:ext cx="886268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RV-CR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0" name="Left-Right Arrow Callout 79"/>
            <p:cNvSpPr/>
            <p:nvPr/>
          </p:nvSpPr>
          <p:spPr>
            <a:xfrm rot="16200000">
              <a:off x="4175956" y="3465004"/>
              <a:ext cx="1512168" cy="864096"/>
            </a:xfrm>
            <a:prstGeom prst="leftRigh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72000" y="3717032"/>
              <a:ext cx="54901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SSLM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86" name="AutoShape 14"/>
            <p:cNvCxnSpPr>
              <a:cxnSpLocks noChangeShapeType="1"/>
            </p:cNvCxnSpPr>
            <p:nvPr/>
          </p:nvCxnSpPr>
          <p:spPr bwMode="auto">
            <a:xfrm>
              <a:off x="5436096" y="1916832"/>
              <a:ext cx="7920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14"/>
            <p:cNvCxnSpPr>
              <a:cxnSpLocks noChangeShapeType="1"/>
            </p:cNvCxnSpPr>
            <p:nvPr/>
          </p:nvCxnSpPr>
          <p:spPr bwMode="auto">
            <a:xfrm>
              <a:off x="5436096" y="2780928"/>
              <a:ext cx="7920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33"/>
            <p:cNvCxnSpPr>
              <a:cxnSpLocks noChangeShapeType="1"/>
            </p:cNvCxnSpPr>
            <p:nvPr/>
          </p:nvCxnSpPr>
          <p:spPr bwMode="auto">
            <a:xfrm>
              <a:off x="5247780" y="5157192"/>
              <a:ext cx="9361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91" name="AutoShape 33"/>
            <p:cNvCxnSpPr>
              <a:cxnSpLocks noChangeShapeType="1"/>
            </p:cNvCxnSpPr>
            <p:nvPr/>
          </p:nvCxnSpPr>
          <p:spPr bwMode="auto">
            <a:xfrm>
              <a:off x="5247780" y="5949280"/>
              <a:ext cx="9361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sp>
          <p:nvSpPr>
            <p:cNvPr id="93" name="Left-Right Arrow Callout 92"/>
            <p:cNvSpPr/>
            <p:nvPr/>
          </p:nvSpPr>
          <p:spPr>
            <a:xfrm rot="16200000">
              <a:off x="4968044" y="3320988"/>
              <a:ext cx="1944216" cy="1008112"/>
            </a:xfrm>
            <a:prstGeom prst="leftRigh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08104" y="3593590"/>
              <a:ext cx="897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SI-SAC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4" name="Action Button: Return 53">
            <a:hlinkClick r:id="rId3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ction Button: Return 54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052736"/>
          <a:ext cx="7861631" cy="4937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0931"/>
                <a:gridCol w="187325"/>
                <a:gridCol w="285750"/>
                <a:gridCol w="285750"/>
                <a:gridCol w="703772"/>
                <a:gridCol w="773894"/>
                <a:gridCol w="773894"/>
                <a:gridCol w="773894"/>
                <a:gridCol w="844016"/>
                <a:gridCol w="856766"/>
                <a:gridCol w="955639"/>
              </a:tblGrid>
              <a:tr h="216024">
                <a:tc rowSpan="2">
                  <a:txBody>
                    <a:bodyPr/>
                    <a:lstStyle/>
                    <a:p>
                      <a:pPr indent="402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6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512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1024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2048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4096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250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IEEE802.11a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IEEE802.11g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IEEE802.11n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54124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IEEE802.15.3a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IEEE802.16a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IEEE802.16d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IEEE802.16e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DVB-T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DVB-T2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DVB-H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DVB-T/H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25022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3GPP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-LTE/A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00" baseline="0" dirty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800" b="1" kern="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×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0259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en-US" sz="1600" b="1" kern="1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Systems that utilize the OFDM signals with different </a:t>
            </a:r>
            <a:r>
              <a:rPr lang="en-US" b="1" dirty="0" smtClean="0">
                <a:solidFill>
                  <a:srgbClr val="FF0000"/>
                </a:solidFill>
              </a:rPr>
              <a:t>Mappings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symbol 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en-GB" b="1" kern="100" dirty="0" smtClean="0">
                <a:latin typeface="Times New Roman" pitchFamily="18" charset="0"/>
                <a:cs typeface="Times New Roman" pitchFamily="18" charset="0"/>
              </a:rPr>
              <a:t>“×” : used</a:t>
            </a:r>
          </a:p>
          <a:p>
            <a:r>
              <a:rPr lang="en-GB" b="1" kern="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“-”</a:t>
            </a:r>
            <a:r>
              <a:rPr lang="en-US" b="1" kern="100" dirty="0" smtClean="0">
                <a:latin typeface="Times New Roman" pitchFamily="18" charset="0"/>
                <a:cs typeface="Times New Roman" pitchFamily="18" charset="0"/>
              </a:rPr>
              <a:t>  : not used</a:t>
            </a:r>
            <a:endParaRPr lang="en-US" b="1" kern="1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Return 8">
            <a:hlinkClick r:id="rId3" action="ppaction://hlinksldjump" highlightClick="1"/>
          </p:cNvPr>
          <p:cNvSpPr/>
          <p:nvPr/>
        </p:nvSpPr>
        <p:spPr>
          <a:xfrm>
            <a:off x="7452320" y="635394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existing methods of PAPR reduction techniques introduce higher transceiver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 complexity PAPR transceivers are not efficient and may produce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as the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degradation in the BER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the degradation in the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PAPR reduction gain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Although existing OFDM transceiver may be simple and efficient but only tailored and support certain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modulation/mapping technique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7956376" y="6425952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8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063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Example of design and target parameters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15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Required: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OFDM symbol size: N = 256,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Mapping order M = 16,</a:t>
            </a: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Target: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less than 12 dB,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multiplication operations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less than 9216,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addition operations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less than 18944,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degradation should be enhanced according to the scheme, 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 should be corrected at max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SNR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12 db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ction Button: Return 4">
            <a:hlinkClick r:id="rId2" action="ppaction://hlinksldjump" highlightClick="1"/>
          </p:cNvPr>
          <p:cNvSpPr/>
          <p:nvPr/>
        </p:nvSpPr>
        <p:spPr>
          <a:xfrm>
            <a:off x="7812360" y="6381328"/>
            <a:ext cx="504056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8803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Literature Review Study</a:t>
            </a:r>
            <a:endParaRPr lang="en-MY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3813982"/>
              </p:ext>
            </p:extLst>
          </p:nvPr>
        </p:nvGraphicFramePr>
        <p:xfrm>
          <a:off x="91758" y="836712"/>
          <a:ext cx="8978646" cy="574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0"/>
                <a:gridCol w="1233247"/>
                <a:gridCol w="1058915"/>
                <a:gridCol w="335273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Most famous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approaches</a:t>
                      </a:r>
                      <a:endParaRPr lang="en-MY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Adaptive </a:t>
                      </a:r>
                      <a:r>
                        <a:rPr kumimoji="0" lang="en-MY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MY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Requires processing at transmitter (</a:t>
                      </a:r>
                      <a:r>
                        <a:rPr kumimoji="0" lang="en-MY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kumimoji="0" lang="en-MY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and receiver (Rx)</a:t>
                      </a:r>
                    </a:p>
                  </a:txBody>
                  <a:tcPr/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Amplitude </a:t>
                      </a:r>
                      <a:r>
                        <a:rPr lang="fr-FR" sz="1200" dirty="0" err="1" smtClean="0"/>
                        <a:t>Clipping</a:t>
                      </a:r>
                      <a:r>
                        <a:rPr lang="fr-FR" sz="1200" dirty="0" smtClean="0"/>
                        <a:t> (</a:t>
                      </a:r>
                      <a:r>
                        <a:rPr lang="fr-FR" sz="1200" b="1" dirty="0" smtClean="0"/>
                        <a:t>AC</a:t>
                      </a:r>
                      <a:r>
                        <a:rPr lang="fr-FR" sz="1200" dirty="0" smtClean="0"/>
                        <a:t>) (</a:t>
                      </a:r>
                      <a:r>
                        <a:rPr lang="fr-FR" sz="1200" dirty="0" err="1" smtClean="0"/>
                        <a:t>Mestdagh</a:t>
                      </a:r>
                      <a:r>
                        <a:rPr lang="fr-FR" sz="1200" dirty="0" smtClean="0"/>
                        <a:t> et al. 1993)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Amplitude clipping, filtering</a:t>
                      </a:r>
                    </a:p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Rx: None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2546">
                <a:tc>
                  <a:txBody>
                    <a:bodyPr/>
                    <a:lstStyle/>
                    <a:p>
                      <a:r>
                        <a:rPr lang="nn-NO" sz="1200" dirty="0" smtClean="0"/>
                        <a:t>Armstrong 2002 </a:t>
                      </a:r>
                      <a:r>
                        <a:rPr lang="fr-FR" sz="1200" dirty="0" smtClean="0"/>
                        <a:t>(</a:t>
                      </a:r>
                      <a:r>
                        <a:rPr lang="fr-FR" sz="1200" b="1" dirty="0" smtClean="0"/>
                        <a:t>AC</a:t>
                      </a:r>
                      <a:r>
                        <a:rPr lang="fr-FR" sz="1200" dirty="0" smtClean="0"/>
                        <a:t>) </a:t>
                      </a:r>
                      <a:endParaRPr lang="nn-NO" sz="12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en-MY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</a:t>
                      </a:r>
                      <a:endParaRPr kumimoji="0" lang="en-MY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Recursive</a:t>
                      </a:r>
                      <a:r>
                        <a:rPr kumimoji="0"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filtering</a:t>
                      </a:r>
                      <a:endParaRPr kumimoji="0" lang="en-MY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5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200" dirty="0" smtClean="0"/>
                        <a:t>Deng &amp; Lin 2007 </a:t>
                      </a:r>
                      <a:r>
                        <a:rPr lang="fr-FR" sz="1200" dirty="0" smtClean="0"/>
                        <a:t>(</a:t>
                      </a:r>
                      <a:r>
                        <a:rPr lang="fr-FR" sz="1200" b="1" dirty="0" smtClean="0"/>
                        <a:t>AC</a:t>
                      </a:r>
                      <a:r>
                        <a:rPr lang="fr-FR" sz="1200" dirty="0" smtClean="0"/>
                        <a:t>) </a:t>
                      </a:r>
                      <a:endParaRPr lang="nn-NO" sz="1200" dirty="0" smtClean="0"/>
                    </a:p>
                    <a:p>
                      <a:endParaRPr lang="en-MY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Optimizing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error for each subcarrier to reduce the BER</a:t>
                      </a:r>
                      <a:endParaRPr kumimoji="0" lang="en-MY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2009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Constellation Reshaping (</a:t>
                      </a:r>
                      <a:r>
                        <a:rPr lang="en-MY" sz="1200" b="1" dirty="0" smtClean="0"/>
                        <a:t>CR</a:t>
                      </a:r>
                      <a:r>
                        <a:rPr lang="en-MY" sz="1200" dirty="0" smtClean="0"/>
                        <a:t>) (Kou et al. 2004)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No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b="1" dirty="0" smtClean="0"/>
                        <a:t>Optimization</a:t>
                      </a:r>
                    </a:p>
                    <a:p>
                      <a:r>
                        <a:rPr lang="en-US" sz="1200" dirty="0" smtClean="0"/>
                        <a:t>Rx: None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6857">
                <a:tc>
                  <a:txBody>
                    <a:bodyPr/>
                    <a:lstStyle/>
                    <a:p>
                      <a:r>
                        <a:rPr lang="en-MY" sz="1200" dirty="0" err="1" smtClean="0"/>
                        <a:t>Chau-Yun</a:t>
                      </a:r>
                      <a:r>
                        <a:rPr lang="en-MY" sz="1200" dirty="0" smtClean="0"/>
                        <a:t> et al. 2006 (</a:t>
                      </a:r>
                      <a:r>
                        <a:rPr lang="en-MY" sz="1200" b="1" dirty="0" smtClean="0"/>
                        <a:t>CR</a:t>
                      </a:r>
                      <a:r>
                        <a:rPr lang="en-MY" sz="1200" dirty="0" smtClean="0"/>
                        <a:t>) 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DFT-based constellation reshaping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1705"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Hsu &amp; Chao 2008 (</a:t>
                      </a:r>
                      <a:r>
                        <a:rPr lang="en-MY" sz="1200" b="1" dirty="0" smtClean="0"/>
                        <a:t>CR</a:t>
                      </a:r>
                      <a:r>
                        <a:rPr lang="en-MY" sz="1200" dirty="0" smtClean="0"/>
                        <a:t>) 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 smtClean="0"/>
                        <a:t>the approach should be jointly used with the SLM scheme</a:t>
                      </a:r>
                      <a:endParaRPr lang="en-MY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4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smtClean="0"/>
                        <a:t>Selected Mapping (</a:t>
                      </a:r>
                      <a:r>
                        <a:rPr lang="en-MY" sz="1200" b="1" dirty="0" smtClean="0"/>
                        <a:t>SLM</a:t>
                      </a:r>
                      <a:r>
                        <a:rPr lang="en-MY" sz="1200" dirty="0" smtClean="0"/>
                        <a:t>) (</a:t>
                      </a:r>
                      <a:r>
                        <a:rPr lang="en-MY" sz="1200" dirty="0" err="1" smtClean="0"/>
                        <a:t>Bauml</a:t>
                      </a:r>
                      <a:r>
                        <a:rPr lang="en-MY" sz="1200" dirty="0" smtClean="0"/>
                        <a:t> et al. 1996)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 err="1" smtClean="0"/>
                        <a:t>Tx</a:t>
                      </a:r>
                      <a:r>
                        <a:rPr lang="en-MY" sz="1200" dirty="0" smtClean="0"/>
                        <a:t>: </a:t>
                      </a:r>
                      <a:r>
                        <a:rPr lang="en-MY" sz="1200" b="1" dirty="0" smtClean="0"/>
                        <a:t>U</a:t>
                      </a:r>
                      <a:r>
                        <a:rPr lang="en-MY" sz="1200" dirty="0" smtClean="0"/>
                        <a:t> IDFTs</a:t>
                      </a:r>
                    </a:p>
                    <a:p>
                      <a:r>
                        <a:rPr lang="en-MY" sz="1200" dirty="0" smtClean="0"/>
                        <a:t>Rx: Side information extraction, inverse SLM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smtClean="0"/>
                        <a:t>Shih-Kai et al. 2011 (</a:t>
                      </a:r>
                      <a:r>
                        <a:rPr lang="en-MY" sz="1200" b="1" dirty="0" smtClean="0"/>
                        <a:t>SLM</a:t>
                      </a:r>
                      <a:r>
                        <a:rPr lang="en-MY" sz="1200" dirty="0" smtClean="0"/>
                        <a:t>)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Fountain PRVs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smtClean="0"/>
                        <a:t>Chin-Liang et al. 2003 (</a:t>
                      </a:r>
                      <a:r>
                        <a:rPr lang="en-MY" sz="1200" b="1" dirty="0" smtClean="0"/>
                        <a:t>SLM</a:t>
                      </a:r>
                      <a:r>
                        <a:rPr lang="en-MY" sz="1200" dirty="0" smtClean="0"/>
                        <a:t>)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modifications in the IFFT function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smtClean="0"/>
                        <a:t>SI-SAC </a:t>
                      </a:r>
                      <a:r>
                        <a:rPr lang="fr-FR" sz="1200" dirty="0" smtClean="0"/>
                        <a:t>(</a:t>
                      </a:r>
                      <a:r>
                        <a:rPr lang="fr-FR" sz="1200" b="1" dirty="0" smtClean="0"/>
                        <a:t>AC</a:t>
                      </a:r>
                      <a:r>
                        <a:rPr lang="fr-FR" sz="1200" dirty="0" smtClean="0"/>
                        <a:t>) </a:t>
                      </a:r>
                      <a:endParaRPr lang="nn-NO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: None</a:t>
                      </a:r>
                      <a:endParaRPr lang="en-US" sz="1200" b="1" dirty="0" smtClean="0"/>
                    </a:p>
                    <a:p>
                      <a:r>
                        <a:rPr lang="en-US" sz="1200" dirty="0" smtClean="0"/>
                        <a:t>Rx: None</a:t>
                      </a:r>
                      <a:endParaRPr kumimoji="0" lang="en-MY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/>
                        <a:t>SSLM</a:t>
                      </a:r>
                      <a:r>
                        <a:rPr lang="en-MY" sz="1200" dirty="0" smtClean="0"/>
                        <a:t> (</a:t>
                      </a:r>
                      <a:r>
                        <a:rPr lang="en-MY" sz="1200" b="1" dirty="0" smtClean="0"/>
                        <a:t>SLM</a:t>
                      </a:r>
                      <a:r>
                        <a:rPr lang="en-MY" sz="1200" dirty="0" smtClean="0"/>
                        <a:t>) 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: None</a:t>
                      </a:r>
                      <a:endParaRPr lang="en-US" sz="1200" b="1" dirty="0" smtClean="0"/>
                    </a:p>
                    <a:p>
                      <a:r>
                        <a:rPr lang="en-US" sz="1200" dirty="0" smtClean="0"/>
                        <a:t>Rx: None</a:t>
                      </a:r>
                      <a:endParaRPr kumimoji="0" lang="en-MY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smtClean="0"/>
                        <a:t>RV-CR (</a:t>
                      </a:r>
                      <a:r>
                        <a:rPr lang="en-MY" sz="1200" b="1" dirty="0" smtClean="0"/>
                        <a:t>CR</a:t>
                      </a:r>
                      <a:r>
                        <a:rPr lang="en-MY" sz="1200" dirty="0" smtClean="0"/>
                        <a:t>) </a:t>
                      </a:r>
                      <a:endParaRPr lang="en-MY" sz="12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low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: None</a:t>
                      </a:r>
                      <a:endParaRPr lang="en-US" sz="1200" b="1" dirty="0" smtClean="0"/>
                    </a:p>
                    <a:p>
                      <a:r>
                        <a:rPr lang="en-US" sz="1200" dirty="0" smtClean="0"/>
                        <a:t>Rx: None</a:t>
                      </a:r>
                      <a:endParaRPr kumimoji="0" lang="en-MY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8820472" y="6381328"/>
            <a:ext cx="323528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8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Objectives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investigate the existing PAPR based reduction techniques for OFDM systems in terms of </a:t>
            </a:r>
            <a:r>
              <a:rPr lang="en-US" b="1" dirty="0" smtClean="0">
                <a:solidFill>
                  <a:srgbClr val="FF0000"/>
                </a:solidFill>
              </a:rPr>
              <a:t>PAPR reduction gain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computational complexity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develop methods to reduce the PAPR in OFDM systems with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minimal computational complexity</a:t>
            </a:r>
            <a:r>
              <a:rPr lang="en-US" dirty="0" smtClean="0"/>
              <a:t>. Furthermore,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balance between the computational complexity reduction, the PAPR reduction gain and the BER performance must be accomplished</a:t>
            </a:r>
            <a:r>
              <a:rPr lang="en-US" dirty="0" smtClean="0"/>
              <a:t>. As follows:</a:t>
            </a:r>
          </a:p>
          <a:p>
            <a:pPr>
              <a:buNone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Side information supported amplitude clipping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Sliding selected mapping</a:t>
            </a:r>
            <a:r>
              <a:rPr lang="en-US" dirty="0" smtClean="0"/>
              <a:t>; and</a:t>
            </a:r>
          </a:p>
          <a:p>
            <a:pPr>
              <a:buNone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Random variable constellation reshaping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Action Button: Return 5">
            <a:hlinkClick r:id="rId3" action="ppaction://hlinksldjump" highlightClick="1"/>
          </p:cNvPr>
          <p:cNvSpPr/>
          <p:nvPr/>
        </p:nvSpPr>
        <p:spPr>
          <a:xfrm>
            <a:off x="8028384" y="6353944"/>
            <a:ext cx="43204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820472" y="0"/>
            <a:ext cx="323528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3962</TotalTime>
  <Words>2813</Words>
  <Application>Microsoft Office PowerPoint</Application>
  <PresentationFormat>On-screen Show (4:3)</PresentationFormat>
  <Paragraphs>809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Flow</vt:lpstr>
      <vt:lpstr>Equation</vt:lpstr>
      <vt:lpstr>Picture</vt:lpstr>
      <vt:lpstr>Slide 1</vt:lpstr>
      <vt:lpstr>Outlines</vt:lpstr>
      <vt:lpstr>Introduction</vt:lpstr>
      <vt:lpstr>Slide 4</vt:lpstr>
      <vt:lpstr>Slide 5</vt:lpstr>
      <vt:lpstr>Problem Statement</vt:lpstr>
      <vt:lpstr>Example of design and target parameters</vt:lpstr>
      <vt:lpstr>Literature Review Study</vt:lpstr>
      <vt:lpstr>Objectives</vt:lpstr>
      <vt:lpstr>List of Contributions</vt:lpstr>
      <vt:lpstr>Methodology</vt:lpstr>
      <vt:lpstr>Methodology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Results: (SI-SAC)</vt:lpstr>
      <vt:lpstr>Side information supported amplitude clipping (SI-SAC)</vt:lpstr>
      <vt:lpstr>Results: (SSLM)</vt:lpstr>
      <vt:lpstr>Sliding Selected Mapping (SSLM)</vt:lpstr>
      <vt:lpstr>Results: (RV-CR)</vt:lpstr>
      <vt:lpstr>Results: (RV-CR)</vt:lpstr>
      <vt:lpstr>Random Variable Constellation Reshaping (RV-CR)</vt:lpstr>
      <vt:lpstr>Conclusions</vt:lpstr>
      <vt:lpstr>List of Publications: (Journals)</vt:lpstr>
      <vt:lpstr>List of Publications: (Conferences)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Taher</cp:lastModifiedBy>
  <cp:revision>589</cp:revision>
  <dcterms:created xsi:type="dcterms:W3CDTF">2014-04-01T02:34:59Z</dcterms:created>
  <dcterms:modified xsi:type="dcterms:W3CDTF">2014-11-14T13:28:16Z</dcterms:modified>
</cp:coreProperties>
</file>